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4" r:id="rId1"/>
  </p:sldMasterIdLst>
  <p:notesMasterIdLst>
    <p:notesMasterId r:id="rId16"/>
  </p:notesMasterIdLst>
  <p:handoutMasterIdLst>
    <p:handoutMasterId r:id="rId17"/>
  </p:handoutMasterIdLst>
  <p:sldIdLst>
    <p:sldId id="256" r:id="rId2"/>
    <p:sldId id="257" r:id="rId3"/>
    <p:sldId id="404" r:id="rId4"/>
    <p:sldId id="284" r:id="rId5"/>
    <p:sldId id="409" r:id="rId6"/>
    <p:sldId id="410" r:id="rId7"/>
    <p:sldId id="411" r:id="rId8"/>
    <p:sldId id="412" r:id="rId9"/>
    <p:sldId id="413" r:id="rId10"/>
    <p:sldId id="414" r:id="rId11"/>
    <p:sldId id="416" r:id="rId12"/>
    <p:sldId id="406" r:id="rId13"/>
    <p:sldId id="415" r:id="rId14"/>
    <p:sldId id="289" r:id="rId15"/>
  </p:sldIdLst>
  <p:sldSz cx="9144000" cy="6858000" type="screen4x3"/>
  <p:notesSz cx="9928225" cy="6797675"/>
  <p:custDataLst>
    <p:tags r:id="rId18"/>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706" autoAdjust="0"/>
    <p:restoredTop sz="95593" autoAdjust="0"/>
  </p:normalViewPr>
  <p:slideViewPr>
    <p:cSldViewPr>
      <p:cViewPr>
        <p:scale>
          <a:sx n="50" d="100"/>
          <a:sy n="50" d="100"/>
        </p:scale>
        <p:origin x="-2112" y="-702"/>
      </p:cViewPr>
      <p:guideLst>
        <p:guide orient="horz" pos="2160"/>
        <p:guide pos="2880"/>
      </p:guideLst>
    </p:cSldViewPr>
  </p:slideViewPr>
  <p:notesTextViewPr>
    <p:cViewPr>
      <p:scale>
        <a:sx n="100" d="100"/>
        <a:sy n="100" d="100"/>
      </p:scale>
      <p:origin x="0" y="0"/>
    </p:cViewPr>
  </p:notesTextViewPr>
  <p:sorterViewPr>
    <p:cViewPr>
      <p:scale>
        <a:sx n="40" d="100"/>
        <a:sy n="4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gs" Target="tags/tag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4302231" cy="339884"/>
          </a:xfrm>
          <a:prstGeom prst="rect">
            <a:avLst/>
          </a:prstGeom>
        </p:spPr>
        <p:txBody>
          <a:bodyPr vert="horz" lIns="92153" tIns="46077" rIns="92153" bIns="46077" rtlCol="0"/>
          <a:lstStyle>
            <a:lvl1pPr algn="l">
              <a:defRPr sz="1200"/>
            </a:lvl1pPr>
          </a:lstStyle>
          <a:p>
            <a:endParaRPr lang="en-US"/>
          </a:p>
        </p:txBody>
      </p:sp>
      <p:sp>
        <p:nvSpPr>
          <p:cNvPr id="3" name="Date Placeholder 2"/>
          <p:cNvSpPr>
            <a:spLocks noGrp="1"/>
          </p:cNvSpPr>
          <p:nvPr>
            <p:ph type="dt" sz="quarter" idx="1"/>
          </p:nvPr>
        </p:nvSpPr>
        <p:spPr>
          <a:xfrm>
            <a:off x="5623698" y="0"/>
            <a:ext cx="4302231" cy="339884"/>
          </a:xfrm>
          <a:prstGeom prst="rect">
            <a:avLst/>
          </a:prstGeom>
        </p:spPr>
        <p:txBody>
          <a:bodyPr vert="horz" lIns="92153" tIns="46077" rIns="92153" bIns="46077" rtlCol="0"/>
          <a:lstStyle>
            <a:lvl1pPr algn="r">
              <a:defRPr sz="1200"/>
            </a:lvl1pPr>
          </a:lstStyle>
          <a:p>
            <a:fld id="{05CDC4A8-C28D-42DA-9117-3DEB7E07D7BC}" type="datetimeFigureOut">
              <a:rPr lang="en-US" smtClean="0"/>
              <a:pPr/>
              <a:t>8/29/2014</a:t>
            </a:fld>
            <a:endParaRPr lang="en-US"/>
          </a:p>
        </p:txBody>
      </p:sp>
      <p:sp>
        <p:nvSpPr>
          <p:cNvPr id="4" name="Footer Placeholder 3"/>
          <p:cNvSpPr>
            <a:spLocks noGrp="1"/>
          </p:cNvSpPr>
          <p:nvPr>
            <p:ph type="ftr" sz="quarter" idx="2"/>
          </p:nvPr>
        </p:nvSpPr>
        <p:spPr>
          <a:xfrm>
            <a:off x="1" y="6456612"/>
            <a:ext cx="4302231" cy="339884"/>
          </a:xfrm>
          <a:prstGeom prst="rect">
            <a:avLst/>
          </a:prstGeom>
        </p:spPr>
        <p:txBody>
          <a:bodyPr vert="horz" lIns="92153" tIns="46077" rIns="92153" bIns="46077" rtlCol="0" anchor="b"/>
          <a:lstStyle>
            <a:lvl1pPr algn="l">
              <a:defRPr sz="1200"/>
            </a:lvl1pPr>
          </a:lstStyle>
          <a:p>
            <a:endParaRPr lang="en-US"/>
          </a:p>
        </p:txBody>
      </p:sp>
      <p:sp>
        <p:nvSpPr>
          <p:cNvPr id="5" name="Slide Number Placeholder 4"/>
          <p:cNvSpPr>
            <a:spLocks noGrp="1"/>
          </p:cNvSpPr>
          <p:nvPr>
            <p:ph type="sldNum" sz="quarter" idx="3"/>
          </p:nvPr>
        </p:nvSpPr>
        <p:spPr>
          <a:xfrm>
            <a:off x="5623698" y="6456612"/>
            <a:ext cx="4302231" cy="339884"/>
          </a:xfrm>
          <a:prstGeom prst="rect">
            <a:avLst/>
          </a:prstGeom>
        </p:spPr>
        <p:txBody>
          <a:bodyPr vert="horz" lIns="92153" tIns="46077" rIns="92153" bIns="46077" rtlCol="0" anchor="b"/>
          <a:lstStyle>
            <a:lvl1pPr algn="r">
              <a:defRPr sz="1200"/>
            </a:lvl1pPr>
          </a:lstStyle>
          <a:p>
            <a:fld id="{93685048-79B7-476D-B13F-376B0C21CFD8}" type="slidenum">
              <a:rPr lang="en-US" smtClean="0"/>
              <a:pPr/>
              <a:t>‹#›</a:t>
            </a:fld>
            <a:endParaRPr lang="en-US"/>
          </a:p>
        </p:txBody>
      </p:sp>
    </p:spTree>
    <p:extLst>
      <p:ext uri="{BB962C8B-B14F-4D97-AF65-F5344CB8AC3E}">
        <p14:creationId xmlns:p14="http://schemas.microsoft.com/office/powerpoint/2010/main" val="289798045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1207" cy="340264"/>
          </a:xfrm>
          <a:prstGeom prst="rect">
            <a:avLst/>
          </a:prstGeom>
        </p:spPr>
        <p:txBody>
          <a:bodyPr vert="horz" lIns="92153" tIns="46077" rIns="92153" bIns="46077" rtlCol="0"/>
          <a:lstStyle>
            <a:lvl1pPr algn="l">
              <a:defRPr sz="1200"/>
            </a:lvl1pPr>
          </a:lstStyle>
          <a:p>
            <a:endParaRPr lang="en-GB"/>
          </a:p>
        </p:txBody>
      </p:sp>
      <p:sp>
        <p:nvSpPr>
          <p:cNvPr id="3" name="Date Placeholder 2"/>
          <p:cNvSpPr>
            <a:spLocks noGrp="1"/>
          </p:cNvSpPr>
          <p:nvPr>
            <p:ph type="dt" idx="1"/>
          </p:nvPr>
        </p:nvSpPr>
        <p:spPr>
          <a:xfrm>
            <a:off x="5624654" y="0"/>
            <a:ext cx="4301207" cy="340264"/>
          </a:xfrm>
          <a:prstGeom prst="rect">
            <a:avLst/>
          </a:prstGeom>
        </p:spPr>
        <p:txBody>
          <a:bodyPr vert="horz" lIns="92153" tIns="46077" rIns="92153" bIns="46077" rtlCol="0"/>
          <a:lstStyle>
            <a:lvl1pPr algn="r">
              <a:defRPr sz="1200"/>
            </a:lvl1pPr>
          </a:lstStyle>
          <a:p>
            <a:fld id="{AD8FF4A4-9EEF-46C5-8480-608288E95457}" type="datetimeFigureOut">
              <a:rPr lang="en-US" smtClean="0"/>
              <a:pPr/>
              <a:t>8/29/2014</a:t>
            </a:fld>
            <a:endParaRPr lang="en-GB"/>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2153" tIns="46077" rIns="92153" bIns="46077" rtlCol="0" anchor="ctr"/>
          <a:lstStyle/>
          <a:p>
            <a:endParaRPr lang="en-GB"/>
          </a:p>
        </p:txBody>
      </p:sp>
      <p:sp>
        <p:nvSpPr>
          <p:cNvPr id="5" name="Notes Placeholder 4"/>
          <p:cNvSpPr>
            <a:spLocks noGrp="1"/>
          </p:cNvSpPr>
          <p:nvPr>
            <p:ph type="body" sz="quarter" idx="3"/>
          </p:nvPr>
        </p:nvSpPr>
        <p:spPr>
          <a:xfrm>
            <a:off x="992587" y="3228705"/>
            <a:ext cx="7943053" cy="3059117"/>
          </a:xfrm>
          <a:prstGeom prst="rect">
            <a:avLst/>
          </a:prstGeom>
        </p:spPr>
        <p:txBody>
          <a:bodyPr vert="horz" lIns="92153" tIns="46077" rIns="92153" bIns="46077"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6456324"/>
            <a:ext cx="4301207" cy="340264"/>
          </a:xfrm>
          <a:prstGeom prst="rect">
            <a:avLst/>
          </a:prstGeom>
        </p:spPr>
        <p:txBody>
          <a:bodyPr vert="horz" lIns="92153" tIns="46077" rIns="92153" bIns="46077" rtlCol="0" anchor="b"/>
          <a:lstStyle>
            <a:lvl1pPr algn="l">
              <a:defRPr sz="1200"/>
            </a:lvl1pPr>
          </a:lstStyle>
          <a:p>
            <a:endParaRPr lang="en-GB"/>
          </a:p>
        </p:txBody>
      </p:sp>
      <p:sp>
        <p:nvSpPr>
          <p:cNvPr id="7" name="Slide Number Placeholder 6"/>
          <p:cNvSpPr>
            <a:spLocks noGrp="1"/>
          </p:cNvSpPr>
          <p:nvPr>
            <p:ph type="sldNum" sz="quarter" idx="5"/>
          </p:nvPr>
        </p:nvSpPr>
        <p:spPr>
          <a:xfrm>
            <a:off x="5624654" y="6456324"/>
            <a:ext cx="4301207" cy="340264"/>
          </a:xfrm>
          <a:prstGeom prst="rect">
            <a:avLst/>
          </a:prstGeom>
        </p:spPr>
        <p:txBody>
          <a:bodyPr vert="horz" lIns="92153" tIns="46077" rIns="92153" bIns="46077" rtlCol="0" anchor="b"/>
          <a:lstStyle>
            <a:lvl1pPr algn="r">
              <a:defRPr sz="1200"/>
            </a:lvl1pPr>
          </a:lstStyle>
          <a:p>
            <a:fld id="{A54E3CFB-C12D-4DBD-99F8-5E5E0D05872F}" type="slidenum">
              <a:rPr lang="en-GB" smtClean="0"/>
              <a:pPr/>
              <a:t>‹#›</a:t>
            </a:fld>
            <a:endParaRPr lang="en-GB"/>
          </a:p>
        </p:txBody>
      </p:sp>
    </p:spTree>
    <p:extLst>
      <p:ext uri="{BB962C8B-B14F-4D97-AF65-F5344CB8AC3E}">
        <p14:creationId xmlns:p14="http://schemas.microsoft.com/office/powerpoint/2010/main" val="33004854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1</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2</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4</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11</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12</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13</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14</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rookeWeston">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latin typeface="Calibri" pitchFamily="34" charset="0"/>
              <a:cs typeface="Calibri" pitchFamily="34" charset="0"/>
            </a:endParaRPr>
          </a:p>
        </p:txBody>
      </p:sp>
      <p:sp>
        <p:nvSpPr>
          <p:cNvPr id="9" name="Title 8"/>
          <p:cNvSpPr>
            <a:spLocks noGrp="1"/>
          </p:cNvSpPr>
          <p:nvPr>
            <p:ph type="ctrTitle"/>
          </p:nvPr>
        </p:nvSpPr>
        <p:spPr>
          <a:xfrm>
            <a:off x="685800" y="214290"/>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latin typeface="Calibri" pitchFamily="34" charset="0"/>
                <a:cs typeface="Calibri"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3" name="Footer Placeholder 18"/>
          <p:cNvSpPr txBox="1">
            <a:spLocks/>
          </p:cNvSpPr>
          <p:nvPr/>
        </p:nvSpPr>
        <p:spPr>
          <a:xfrm>
            <a:off x="142844" y="6492875"/>
            <a:ext cx="729993" cy="365125"/>
          </a:xfrm>
          <a:prstGeom prst="rect">
            <a:avLst/>
          </a:prstGeom>
        </p:spPr>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200" b="1" i="0" u="none" strike="noStrike" kern="1200" cap="none" spc="0" normalizeH="0" baseline="0" noProof="0" dirty="0">
              <a:ln>
                <a:noFill/>
              </a:ln>
              <a:solidFill>
                <a:schemeClr val="accent1">
                  <a:tint val="20000"/>
                </a:schemeClr>
              </a:solidFill>
              <a:effectLst/>
              <a:uLnTx/>
              <a:uFillTx/>
              <a:latin typeface="Calibri" pitchFamily="34" charset="0"/>
              <a:ea typeface="+mn-ea"/>
              <a:cs typeface="Calibri" pitchFamily="34" charset="0"/>
            </a:endParaRPr>
          </a:p>
        </p:txBody>
      </p:sp>
      <p:sp>
        <p:nvSpPr>
          <p:cNvPr id="17" name="Subtitle 16"/>
          <p:cNvSpPr>
            <a:spLocks noGrp="1"/>
          </p:cNvSpPr>
          <p:nvPr>
            <p:ph type="subTitle" idx="1"/>
          </p:nvPr>
        </p:nvSpPr>
        <p:spPr>
          <a:xfrm>
            <a:off x="871566" y="5515444"/>
            <a:ext cx="7772400" cy="1199704"/>
          </a:xfrm>
        </p:spPr>
        <p:txBody>
          <a:bodyPr lIns="45720" rIns="45720"/>
          <a:lstStyle>
            <a:lvl1pPr marL="0" marR="64008" indent="0" algn="r">
              <a:buNone/>
              <a:defRPr b="1">
                <a:solidFill>
                  <a:schemeClr val="bg1"/>
                </a:solidFill>
                <a:latin typeface="Calibri" pitchFamily="34" charset="0"/>
                <a:cs typeface="Calibri"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1268760"/>
            <a:ext cx="8712968" cy="5112568"/>
          </a:xfrm>
        </p:spPr>
        <p:txBody>
          <a:bodyPr/>
          <a:lstStyle>
            <a:lvl1pPr>
              <a:defRPr>
                <a:latin typeface="Calibri" pitchFamily="34" charset="0"/>
                <a:cs typeface="Calibri" pitchFamily="34" charset="0"/>
              </a:defRPr>
            </a:lvl1pPr>
            <a:lvl2pPr>
              <a:defRPr>
                <a:latin typeface="Calibri" pitchFamily="34" charset="0"/>
                <a:cs typeface="Calibri" pitchFamily="34" charset="0"/>
              </a:defRPr>
            </a:lvl2pPr>
            <a:lvl3pPr>
              <a:defRPr>
                <a:latin typeface="Calibri" pitchFamily="34" charset="0"/>
                <a:cs typeface="Calibri" pitchFamily="34" charset="0"/>
              </a:defRPr>
            </a:lvl3pPr>
            <a:lvl4pPr>
              <a:defRPr>
                <a:latin typeface="Calibri" pitchFamily="34" charset="0"/>
                <a:cs typeface="Calibri" pitchFamily="34" charset="0"/>
              </a:defRPr>
            </a:lvl4pPr>
            <a:lvl5pPr>
              <a:defRPr>
                <a:latin typeface="Calibri" pitchFamily="34" charset="0"/>
                <a:cs typeface="Calibri" pitchFamily="34" charset="0"/>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7" name="Title 6"/>
          <p:cNvSpPr>
            <a:spLocks noGrp="1"/>
          </p:cNvSpPr>
          <p:nvPr>
            <p:ph type="title"/>
          </p:nvPr>
        </p:nvSpPr>
        <p:spPr>
          <a:xfrm>
            <a:off x="251520" y="548680"/>
            <a:ext cx="8712968" cy="648072"/>
          </a:xfrm>
        </p:spPr>
        <p:txBody>
          <a:bodyPr rtlCol="0">
            <a:normAutofit/>
          </a:bodyPr>
          <a:lstStyle>
            <a:lvl1pPr>
              <a:defRPr sz="4000">
                <a:latin typeface="Calibri" pitchFamily="34" charset="0"/>
                <a:cs typeface="Calibri" pitchFamily="34" charset="0"/>
              </a:defRPr>
            </a:lvl1pPr>
            <a:extLst/>
          </a:lstStyle>
          <a:p>
            <a:r>
              <a:rPr kumimoji="0" lang="en-US" smtClean="0"/>
              <a:t>Click to edit Master title style</a:t>
            </a:r>
            <a:endParaRPr kumimoji="0"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latin typeface="Calibri" pitchFamily="34" charset="0"/>
                <a:cs typeface="Calibri" pitchFamily="34" charset="0"/>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latin typeface="Calibri" pitchFamily="34" charset="0"/>
              <a:cs typeface="Calibri" pitchFamily="34" charset="0"/>
            </a:endParaRPr>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latin typeface="Calibri" pitchFamily="34" charset="0"/>
              <a:cs typeface="Calibri" pitchFamily="34" charset="0"/>
            </a:endParaRPr>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179512" y="1340768"/>
            <a:ext cx="4316288" cy="4525963"/>
          </a:xfrm>
        </p:spPr>
        <p:txBody>
          <a:bodyPr/>
          <a:lstStyle>
            <a:lvl1pPr>
              <a:defRPr sz="2800">
                <a:latin typeface="Calibri" pitchFamily="34" charset="0"/>
                <a:cs typeface="Calibri" pitchFamily="34" charset="0"/>
              </a:defRPr>
            </a:lvl1pPr>
            <a:lvl2pPr>
              <a:defRPr sz="2400">
                <a:latin typeface="Calibri" pitchFamily="34" charset="0"/>
                <a:cs typeface="Calibri" pitchFamily="34" charset="0"/>
              </a:defRPr>
            </a:lvl2pPr>
            <a:lvl3pPr>
              <a:defRPr sz="2000">
                <a:latin typeface="Calibri" pitchFamily="34" charset="0"/>
                <a:cs typeface="Calibri" pitchFamily="34" charset="0"/>
              </a:defRPr>
            </a:lvl3pPr>
            <a:lvl4pPr>
              <a:defRPr sz="1800">
                <a:latin typeface="Calibri" pitchFamily="34" charset="0"/>
                <a:cs typeface="Calibri" pitchFamily="34" charset="0"/>
              </a:defRPr>
            </a:lvl4pPr>
            <a:lvl5pPr>
              <a:defRPr sz="1800">
                <a:latin typeface="Calibri" pitchFamily="34" charset="0"/>
                <a:cs typeface="Calibri" pitchFamily="34" charset="0"/>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4" name="Content Placeholder 3"/>
          <p:cNvSpPr>
            <a:spLocks noGrp="1"/>
          </p:cNvSpPr>
          <p:nvPr>
            <p:ph sz="half" idx="2"/>
          </p:nvPr>
        </p:nvSpPr>
        <p:spPr>
          <a:xfrm>
            <a:off x="4648200" y="1340768"/>
            <a:ext cx="4244280" cy="4525963"/>
          </a:xfrm>
        </p:spPr>
        <p:txBody>
          <a:bodyPr/>
          <a:lstStyle>
            <a:lvl1pPr>
              <a:defRPr sz="2800">
                <a:latin typeface="Calibri" pitchFamily="34" charset="0"/>
                <a:cs typeface="Calibri" pitchFamily="34" charset="0"/>
              </a:defRPr>
            </a:lvl1pPr>
            <a:lvl2pPr>
              <a:defRPr sz="2400">
                <a:latin typeface="Calibri" pitchFamily="34" charset="0"/>
                <a:cs typeface="Calibri" pitchFamily="34" charset="0"/>
              </a:defRPr>
            </a:lvl2pPr>
            <a:lvl3pPr>
              <a:defRPr sz="2000">
                <a:latin typeface="Calibri" pitchFamily="34" charset="0"/>
                <a:cs typeface="Calibri" pitchFamily="34" charset="0"/>
              </a:defRPr>
            </a:lvl3pPr>
            <a:lvl4pPr>
              <a:defRPr sz="1800">
                <a:latin typeface="Calibri" pitchFamily="34" charset="0"/>
                <a:cs typeface="Calibri" pitchFamily="34" charset="0"/>
              </a:defRPr>
            </a:lvl4pPr>
            <a:lvl5pPr>
              <a:defRPr sz="1800">
                <a:latin typeface="Calibri" pitchFamily="34" charset="0"/>
                <a:cs typeface="Calibri" pitchFamily="34" charset="0"/>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Title 7"/>
          <p:cNvSpPr>
            <a:spLocks noGrp="1"/>
          </p:cNvSpPr>
          <p:nvPr>
            <p:ph type="title"/>
          </p:nvPr>
        </p:nvSpPr>
        <p:spPr>
          <a:xfrm>
            <a:off x="179512" y="476672"/>
            <a:ext cx="8712968" cy="720080"/>
          </a:xfrm>
        </p:spPr>
        <p:txBody>
          <a:bodyPr rtlCol="0">
            <a:normAutofit/>
          </a:bodyPr>
          <a:lstStyle>
            <a:lvl1pPr algn="l" rtl="0" eaLnBrk="1" latinLnBrk="0" hangingPunct="1">
              <a:spcBef>
                <a:spcPct val="0"/>
              </a:spcBef>
              <a:buNone/>
              <a:defRPr kumimoji="0" lang="en-US" sz="4000" b="1" kern="1200" dirty="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r>
              <a:rPr kumimoji="0" lang="en-US" smtClean="0"/>
              <a:t>Click to edit Master title style</a:t>
            </a:r>
            <a:endParaRPr kumimoji="0" lang="en-US" dirty="0"/>
          </a:p>
        </p:txBody>
      </p:sp>
      <p:pic>
        <p:nvPicPr>
          <p:cNvPr id="5" name="Picture 4" descr="right.gif">
            <a:hlinkClick r:id="" action="ppaction://noaction"/>
          </p:cNvPr>
          <p:cNvPicPr>
            <a:picLocks noChangeAspect="1"/>
          </p:cNvPicPr>
          <p:nvPr/>
        </p:nvPicPr>
        <p:blipFill>
          <a:blip r:embed="rId2" cstate="print"/>
          <a:stretch>
            <a:fillRect/>
          </a:stretch>
        </p:blipFill>
        <p:spPr>
          <a:xfrm>
            <a:off x="8727504" y="6432376"/>
            <a:ext cx="381000" cy="381000"/>
          </a:xfrm>
          <a:prstGeom prst="rect">
            <a:avLst/>
          </a:prstGeom>
        </p:spPr>
      </p:pic>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a:xfrm>
            <a:off x="457200" y="411504"/>
            <a:ext cx="8229600" cy="857256"/>
          </a:xfrm>
        </p:spPr>
        <p:txBody>
          <a:bodyPr rtlCol="0"/>
          <a:lstStyle>
            <a:lvl1pPr>
              <a:defRPr>
                <a:latin typeface="Calibri" pitchFamily="34" charset="0"/>
                <a:cs typeface="Calibri" pitchFamily="34" charset="0"/>
              </a:defRPr>
            </a:lvl1pPr>
            <a:extLst/>
          </a:lstStyle>
          <a:p>
            <a:r>
              <a:rPr kumimoji="0" lang="en-US" smtClean="0"/>
              <a:t>Click to edit Master title style</a:t>
            </a:r>
            <a:endParaRPr kumimoji="0" lang="en-US"/>
          </a:p>
        </p:txBody>
      </p:sp>
      <p:pic>
        <p:nvPicPr>
          <p:cNvPr id="3" name="Picture 2" descr="right.gif">
            <a:hlinkClick r:id="" action="ppaction://noaction"/>
          </p:cNvPr>
          <p:cNvPicPr>
            <a:picLocks noChangeAspect="1"/>
          </p:cNvPicPr>
          <p:nvPr/>
        </p:nvPicPr>
        <p:blipFill>
          <a:blip r:embed="rId2" cstate="print"/>
          <a:stretch>
            <a:fillRect/>
          </a:stretch>
        </p:blipFill>
        <p:spPr>
          <a:xfrm>
            <a:off x="8727504" y="6432376"/>
            <a:ext cx="381000" cy="381000"/>
          </a:xfrm>
          <a:prstGeom prst="rect">
            <a:avLst/>
          </a:prstGeom>
        </p:spPr>
      </p:pic>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objAndTx">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251520" y="260648"/>
            <a:ext cx="8712968" cy="928694"/>
          </a:xfrm>
        </p:spPr>
        <p:txBody>
          <a:bodyPr/>
          <a:lstStyle/>
          <a:p>
            <a:r>
              <a:rPr lang="en-US" smtClean="0"/>
              <a:t>Click to edit Master title style</a:t>
            </a:r>
            <a:endParaRPr lang="en-GB" dirty="0"/>
          </a:p>
        </p:txBody>
      </p:sp>
      <p:sp>
        <p:nvSpPr>
          <p:cNvPr id="3" name="Content Placeholder 2"/>
          <p:cNvSpPr>
            <a:spLocks noGrp="1"/>
          </p:cNvSpPr>
          <p:nvPr>
            <p:ph sz="half" idx="1"/>
          </p:nvPr>
        </p:nvSpPr>
        <p:spPr>
          <a:xfrm>
            <a:off x="251520" y="1335962"/>
            <a:ext cx="4244280" cy="4533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Text Placeholder 3"/>
          <p:cNvSpPr>
            <a:spLocks noGrp="1"/>
          </p:cNvSpPr>
          <p:nvPr>
            <p:ph type="body" sz="half" idx="2"/>
          </p:nvPr>
        </p:nvSpPr>
        <p:spPr>
          <a:xfrm>
            <a:off x="4648200" y="1335962"/>
            <a:ext cx="4316288" cy="4533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pic>
        <p:nvPicPr>
          <p:cNvPr id="5" name="Picture 4" descr="right.gif">
            <a:hlinkClick r:id="" action="ppaction://noaction"/>
          </p:cNvPr>
          <p:cNvPicPr>
            <a:picLocks noChangeAspect="1"/>
          </p:cNvPicPr>
          <p:nvPr/>
        </p:nvPicPr>
        <p:blipFill>
          <a:blip r:embed="rId2" cstate="print"/>
          <a:stretch>
            <a:fillRect/>
          </a:stretch>
        </p:blipFill>
        <p:spPr>
          <a:xfrm>
            <a:off x="8727504" y="6432376"/>
            <a:ext cx="381000" cy="381000"/>
          </a:xfrm>
          <a:prstGeom prst="rect">
            <a:avLst/>
          </a:prstGeom>
        </p:spPr>
      </p:pic>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1520" y="548680"/>
            <a:ext cx="8707668" cy="796908"/>
          </a:xfrm>
        </p:spPr>
        <p:txBody>
          <a:bodyPr/>
          <a:lstStyle/>
          <a:p>
            <a:r>
              <a:rPr lang="en-US" smtClean="0"/>
              <a:t>Click to edit Master title style</a:t>
            </a:r>
            <a:endParaRPr lang="en-GB" dirty="0"/>
          </a:p>
        </p:txBody>
      </p:sp>
      <p:sp>
        <p:nvSpPr>
          <p:cNvPr id="3" name="Text Placeholder 2"/>
          <p:cNvSpPr>
            <a:spLocks noGrp="1"/>
          </p:cNvSpPr>
          <p:nvPr>
            <p:ph type="body" sz="half" idx="1"/>
          </p:nvPr>
        </p:nvSpPr>
        <p:spPr>
          <a:xfrm>
            <a:off x="323528" y="1477374"/>
            <a:ext cx="4305944" cy="4533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Content Placeholder 3"/>
          <p:cNvSpPr>
            <a:spLocks noGrp="1"/>
          </p:cNvSpPr>
          <p:nvPr>
            <p:ph sz="half" idx="2"/>
          </p:nvPr>
        </p:nvSpPr>
        <p:spPr>
          <a:xfrm>
            <a:off x="4788024" y="1496772"/>
            <a:ext cx="4032448" cy="4533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pic>
        <p:nvPicPr>
          <p:cNvPr id="5" name="Picture 4" descr="right.gif">
            <a:hlinkClick r:id="" action="ppaction://noaction"/>
          </p:cNvPr>
          <p:cNvPicPr>
            <a:picLocks noChangeAspect="1"/>
          </p:cNvPicPr>
          <p:nvPr/>
        </p:nvPicPr>
        <p:blipFill>
          <a:blip r:embed="rId2" cstate="print"/>
          <a:stretch>
            <a:fillRect/>
          </a:stretch>
        </p:blipFill>
        <p:spPr>
          <a:xfrm>
            <a:off x="8727504" y="6432376"/>
            <a:ext cx="381000" cy="381000"/>
          </a:xfrm>
          <a:prstGeom prst="rect">
            <a:avLst/>
          </a:prstGeom>
        </p:spPr>
      </p:pic>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13" Type="http://schemas.openxmlformats.org/officeDocument/2006/relationships/slide" Target="../slides/slide4.xml"/><Relationship Id="rId18" Type="http://schemas.openxmlformats.org/officeDocument/2006/relationships/slide" Target="../slides/slide10.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 Target="../slides/slide14.xml"/><Relationship Id="rId17" Type="http://schemas.openxmlformats.org/officeDocument/2006/relationships/slide" Target="../slides/slide9.xml"/><Relationship Id="rId2" Type="http://schemas.openxmlformats.org/officeDocument/2006/relationships/slideLayout" Target="../slideLayouts/slideLayout2.xml"/><Relationship Id="rId16" Type="http://schemas.openxmlformats.org/officeDocument/2006/relationships/slide" Target="../slides/slide7.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 Target="../slides/slide3.xml"/><Relationship Id="rId5" Type="http://schemas.openxmlformats.org/officeDocument/2006/relationships/slideLayout" Target="../slideLayouts/slideLayout5.xml"/><Relationship Id="rId15" Type="http://schemas.openxmlformats.org/officeDocument/2006/relationships/slide" Target="../slides/slide6.xml"/><Relationship Id="rId10" Type="http://schemas.openxmlformats.org/officeDocument/2006/relationships/slide" Target="../slides/slide2.xml"/><Relationship Id="rId4" Type="http://schemas.openxmlformats.org/officeDocument/2006/relationships/slideLayout" Target="../slideLayouts/slideLayout4.xml"/><Relationship Id="rId9" Type="http://schemas.openxmlformats.org/officeDocument/2006/relationships/image" Target="../media/image1.jpeg"/><Relationship Id="rId14" Type="http://schemas.openxmlformats.org/officeDocument/2006/relationships/slide" Target="../slides/slide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4" name="Right Triangle 13"/>
          <p:cNvSpPr>
            <a:spLocks/>
          </p:cNvSpPr>
          <p:nvPr/>
        </p:nvSpPr>
        <p:spPr bwMode="auto">
          <a:xfrm>
            <a:off x="-6042" y="5791253"/>
            <a:ext cx="3402314" cy="1080868"/>
          </a:xfrm>
          <a:prstGeom prst="rtTriangle">
            <a:avLst/>
          </a:prstGeom>
          <a:blipFill>
            <a:blip r:embed="rId9"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latin typeface="Calibri" pitchFamily="34" charset="0"/>
              <a:cs typeface="Calibri" pitchFamily="34" charset="0"/>
            </a:endParaRPr>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251520" y="404664"/>
            <a:ext cx="8424936" cy="648072"/>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dirty="0"/>
          </a:p>
        </p:txBody>
      </p:sp>
      <p:sp>
        <p:nvSpPr>
          <p:cNvPr id="30" name="Text Placeholder 29"/>
          <p:cNvSpPr>
            <a:spLocks noGrp="1"/>
          </p:cNvSpPr>
          <p:nvPr>
            <p:ph type="body" idx="1"/>
          </p:nvPr>
        </p:nvSpPr>
        <p:spPr>
          <a:xfrm>
            <a:off x="251520" y="1123515"/>
            <a:ext cx="8435280" cy="5329821"/>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Footer Placeholder 18"/>
          <p:cNvSpPr txBox="1">
            <a:spLocks/>
          </p:cNvSpPr>
          <p:nvPr/>
        </p:nvSpPr>
        <p:spPr>
          <a:xfrm>
            <a:off x="71406" y="6635775"/>
            <a:ext cx="729993" cy="365125"/>
          </a:xfrm>
          <a:prstGeom prst="rect">
            <a:avLst/>
          </a:prstGeom>
        </p:spPr>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200" b="1" i="0" u="none" strike="noStrike" kern="1200" cap="none" spc="0" normalizeH="0" baseline="0" noProof="0" dirty="0">
              <a:ln>
                <a:noFill/>
              </a:ln>
              <a:solidFill>
                <a:schemeClr val="accent1">
                  <a:tint val="20000"/>
                </a:schemeClr>
              </a:solidFill>
              <a:effectLst/>
              <a:uLnTx/>
              <a:uFillTx/>
              <a:latin typeface="Calibri" pitchFamily="34" charset="0"/>
              <a:ea typeface="+mn-ea"/>
              <a:cs typeface="Calibri" pitchFamily="34" charset="0"/>
            </a:endParaRPr>
          </a:p>
        </p:txBody>
      </p:sp>
      <p:sp>
        <p:nvSpPr>
          <p:cNvPr id="16" name="Round Same Side Corner Rectangle 15">
            <a:hlinkClick r:id="rId10" action="ppaction://hlinksldjump"/>
          </p:cNvPr>
          <p:cNvSpPr/>
          <p:nvPr userDrawn="1"/>
        </p:nvSpPr>
        <p:spPr>
          <a:xfrm>
            <a:off x="35496" y="6572818"/>
            <a:ext cx="792088"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GB" sz="1200" b="1" dirty="0" smtClean="0">
                <a:solidFill>
                  <a:schemeClr val="bg1"/>
                </a:solidFill>
                <a:latin typeface="Calibri" pitchFamily="34" charset="0"/>
                <a:cs typeface="Calibri" pitchFamily="34" charset="0"/>
              </a:rPr>
              <a:t>Scenario</a:t>
            </a:r>
            <a:endParaRPr lang="en-GB" sz="1300" b="1" dirty="0">
              <a:solidFill>
                <a:schemeClr val="bg1"/>
              </a:solidFill>
              <a:latin typeface="Calibri" pitchFamily="34" charset="0"/>
              <a:cs typeface="Calibri" pitchFamily="34" charset="0"/>
            </a:endParaRPr>
          </a:p>
        </p:txBody>
      </p:sp>
      <p:sp>
        <p:nvSpPr>
          <p:cNvPr id="17" name="Round Same Side Corner Rectangle 16">
            <a:hlinkClick r:id="rId11" action="ppaction://hlinksldjump"/>
          </p:cNvPr>
          <p:cNvSpPr/>
          <p:nvPr userDrawn="1"/>
        </p:nvSpPr>
        <p:spPr>
          <a:xfrm>
            <a:off x="827584" y="6569968"/>
            <a:ext cx="72008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300" b="1" dirty="0" smtClean="0">
                <a:latin typeface="Calibri" pitchFamily="34" charset="0"/>
                <a:cs typeface="Calibri" pitchFamily="34" charset="0"/>
              </a:rPr>
              <a:t>Criteria</a:t>
            </a:r>
            <a:endParaRPr lang="en-GB" sz="1300" b="1" dirty="0">
              <a:latin typeface="Calibri" pitchFamily="34" charset="0"/>
              <a:cs typeface="Calibri" pitchFamily="34" charset="0"/>
            </a:endParaRPr>
          </a:p>
        </p:txBody>
      </p:sp>
      <p:sp>
        <p:nvSpPr>
          <p:cNvPr id="18" name="Round Same Side Corner Rectangle 17">
            <a:hlinkClick r:id="rId12" action="ppaction://hlinksldjump"/>
          </p:cNvPr>
          <p:cNvSpPr/>
          <p:nvPr userDrawn="1"/>
        </p:nvSpPr>
        <p:spPr>
          <a:xfrm>
            <a:off x="1547664" y="6569968"/>
            <a:ext cx="648072"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400" b="1" dirty="0" smtClean="0">
                <a:latin typeface="Calibri" pitchFamily="34" charset="0"/>
                <a:cs typeface="Calibri" pitchFamily="34" charset="0"/>
              </a:rPr>
              <a:t>Tasks</a:t>
            </a:r>
            <a:endParaRPr lang="en-GB" sz="1600" b="1" dirty="0">
              <a:latin typeface="Calibri" pitchFamily="34" charset="0"/>
              <a:cs typeface="Calibri" pitchFamily="34" charset="0"/>
            </a:endParaRPr>
          </a:p>
        </p:txBody>
      </p:sp>
      <p:sp>
        <p:nvSpPr>
          <p:cNvPr id="19" name="Round Same Side Corner Rectangle 18">
            <a:hlinkClick r:id="rId13" action="ppaction://hlinksldjump"/>
          </p:cNvPr>
          <p:cNvSpPr/>
          <p:nvPr userDrawn="1"/>
        </p:nvSpPr>
        <p:spPr>
          <a:xfrm>
            <a:off x="7740352" y="6569968"/>
            <a:ext cx="1403648"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tx1"/>
                </a:solidFill>
                <a:latin typeface="Calibri" pitchFamily="34" charset="0"/>
                <a:cs typeface="Calibri" pitchFamily="34" charset="0"/>
              </a:rPr>
              <a:t>Assessment</a:t>
            </a:r>
            <a:endParaRPr lang="en-GB" sz="1600" b="1" dirty="0">
              <a:solidFill>
                <a:schemeClr val="tx1"/>
              </a:solidFill>
              <a:latin typeface="Calibri" pitchFamily="34" charset="0"/>
              <a:cs typeface="Calibri" pitchFamily="34" charset="0"/>
            </a:endParaRPr>
          </a:p>
        </p:txBody>
      </p:sp>
      <p:sp>
        <p:nvSpPr>
          <p:cNvPr id="20" name="Round Same Side Corner Rectangle 19">
            <a:hlinkClick r:id="rId14" action="ppaction://hlinksldjump"/>
          </p:cNvPr>
          <p:cNvSpPr/>
          <p:nvPr userDrawn="1"/>
        </p:nvSpPr>
        <p:spPr>
          <a:xfrm>
            <a:off x="2195736" y="6569968"/>
            <a:ext cx="43204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a:t>
            </a:r>
            <a:endParaRPr lang="en-GB" sz="1600" b="1" dirty="0">
              <a:latin typeface="Calibri" pitchFamily="34" charset="0"/>
              <a:cs typeface="Calibri" pitchFamily="34" charset="0"/>
            </a:endParaRPr>
          </a:p>
        </p:txBody>
      </p:sp>
      <p:sp>
        <p:nvSpPr>
          <p:cNvPr id="21" name="Round Same Side Corner Rectangle 20">
            <a:hlinkClick r:id="rId15" action="ppaction://hlinksldjump"/>
          </p:cNvPr>
          <p:cNvSpPr/>
          <p:nvPr userDrawn="1"/>
        </p:nvSpPr>
        <p:spPr>
          <a:xfrm>
            <a:off x="2627784" y="6569968"/>
            <a:ext cx="43204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2</a:t>
            </a:r>
            <a:endParaRPr lang="en-GB" sz="1600" b="1" dirty="0">
              <a:latin typeface="Calibri" pitchFamily="34" charset="0"/>
              <a:cs typeface="Calibri" pitchFamily="34" charset="0"/>
            </a:endParaRPr>
          </a:p>
        </p:txBody>
      </p:sp>
      <p:sp>
        <p:nvSpPr>
          <p:cNvPr id="22" name="Round Same Side Corner Rectangle 21">
            <a:hlinkClick r:id="rId15" action="ppaction://hlinksldjump"/>
          </p:cNvPr>
          <p:cNvSpPr/>
          <p:nvPr userDrawn="1"/>
        </p:nvSpPr>
        <p:spPr>
          <a:xfrm>
            <a:off x="3059832" y="6569968"/>
            <a:ext cx="432048" cy="288032"/>
          </a:xfrm>
          <a:prstGeom prst="round2Same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3</a:t>
            </a:r>
            <a:endParaRPr lang="en-GB" sz="1600" b="1" dirty="0">
              <a:latin typeface="Calibri" pitchFamily="34" charset="0"/>
              <a:cs typeface="Calibri" pitchFamily="34" charset="0"/>
            </a:endParaRPr>
          </a:p>
        </p:txBody>
      </p:sp>
      <p:sp>
        <p:nvSpPr>
          <p:cNvPr id="23" name="Round Same Side Corner Rectangle 22">
            <a:hlinkClick r:id="rId15" action="ppaction://hlinksldjump"/>
          </p:cNvPr>
          <p:cNvSpPr/>
          <p:nvPr userDrawn="1"/>
        </p:nvSpPr>
        <p:spPr>
          <a:xfrm>
            <a:off x="3491880" y="6569968"/>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4</a:t>
            </a:r>
            <a:endParaRPr lang="en-GB" sz="1600" b="1" dirty="0">
              <a:latin typeface="Calibri" pitchFamily="34" charset="0"/>
              <a:cs typeface="Calibri" pitchFamily="34" charset="0"/>
            </a:endParaRPr>
          </a:p>
        </p:txBody>
      </p:sp>
      <p:sp>
        <p:nvSpPr>
          <p:cNvPr id="24" name="Round Same Side Corner Rectangle 23">
            <a:hlinkClick r:id="rId15" action="ppaction://hlinksldjump"/>
          </p:cNvPr>
          <p:cNvSpPr/>
          <p:nvPr userDrawn="1"/>
        </p:nvSpPr>
        <p:spPr>
          <a:xfrm>
            <a:off x="3851920" y="6569968"/>
            <a:ext cx="360040" cy="288032"/>
          </a:xfrm>
          <a:prstGeom prst="round2Same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5</a:t>
            </a:r>
            <a:endParaRPr lang="en-GB" sz="1600" b="1" dirty="0">
              <a:latin typeface="Calibri" pitchFamily="34" charset="0"/>
              <a:cs typeface="Calibri" pitchFamily="34" charset="0"/>
            </a:endParaRPr>
          </a:p>
        </p:txBody>
      </p:sp>
      <p:sp>
        <p:nvSpPr>
          <p:cNvPr id="25" name="Round Same Side Corner Rectangle 24">
            <a:hlinkClick r:id="rId16" action="ppaction://hlinksldjump"/>
          </p:cNvPr>
          <p:cNvSpPr/>
          <p:nvPr userDrawn="1"/>
        </p:nvSpPr>
        <p:spPr>
          <a:xfrm>
            <a:off x="4211960"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6</a:t>
            </a:r>
            <a:endParaRPr lang="en-GB" sz="1600" b="1" dirty="0">
              <a:latin typeface="Calibri" pitchFamily="34" charset="0"/>
              <a:cs typeface="Calibri" pitchFamily="34" charset="0"/>
            </a:endParaRPr>
          </a:p>
        </p:txBody>
      </p:sp>
      <p:sp>
        <p:nvSpPr>
          <p:cNvPr id="26" name="Round Same Side Corner Rectangle 25">
            <a:hlinkClick r:id="rId16" action="ppaction://hlinksldjump"/>
          </p:cNvPr>
          <p:cNvSpPr/>
          <p:nvPr userDrawn="1"/>
        </p:nvSpPr>
        <p:spPr>
          <a:xfrm>
            <a:off x="4716016" y="6569968"/>
            <a:ext cx="504056" cy="288032"/>
          </a:xfrm>
          <a:prstGeom prst="round2Same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7</a:t>
            </a:r>
            <a:endParaRPr lang="en-GB" sz="1600" b="1" dirty="0">
              <a:latin typeface="Calibri" pitchFamily="34" charset="0"/>
              <a:cs typeface="Calibri" pitchFamily="34" charset="0"/>
            </a:endParaRPr>
          </a:p>
        </p:txBody>
      </p:sp>
      <p:sp>
        <p:nvSpPr>
          <p:cNvPr id="27" name="Round Same Side Corner Rectangle 26">
            <a:hlinkClick r:id="rId16" action="ppaction://hlinksldjump"/>
          </p:cNvPr>
          <p:cNvSpPr/>
          <p:nvPr userDrawn="1"/>
        </p:nvSpPr>
        <p:spPr>
          <a:xfrm>
            <a:off x="522007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a:latin typeface="Calibri" pitchFamily="34" charset="0"/>
                <a:cs typeface="Calibri" pitchFamily="34" charset="0"/>
              </a:rPr>
              <a:t>8</a:t>
            </a:r>
          </a:p>
        </p:txBody>
      </p:sp>
      <p:sp>
        <p:nvSpPr>
          <p:cNvPr id="28" name="Round Same Side Corner Rectangle 27">
            <a:hlinkClick r:id="rId16" action="ppaction://hlinksldjump"/>
          </p:cNvPr>
          <p:cNvSpPr/>
          <p:nvPr userDrawn="1"/>
        </p:nvSpPr>
        <p:spPr>
          <a:xfrm>
            <a:off x="5724128" y="6569968"/>
            <a:ext cx="504056" cy="288032"/>
          </a:xfrm>
          <a:prstGeom prst="round2Same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9</a:t>
            </a:r>
            <a:endParaRPr lang="en-GB" sz="1600" b="1" dirty="0">
              <a:latin typeface="Calibri" pitchFamily="34" charset="0"/>
              <a:cs typeface="Calibri" pitchFamily="34" charset="0"/>
            </a:endParaRPr>
          </a:p>
        </p:txBody>
      </p:sp>
      <p:sp>
        <p:nvSpPr>
          <p:cNvPr id="29" name="Round Same Side Corner Rectangle 28">
            <a:hlinkClick r:id="rId17" action="ppaction://hlinksldjump"/>
          </p:cNvPr>
          <p:cNvSpPr/>
          <p:nvPr userDrawn="1"/>
        </p:nvSpPr>
        <p:spPr>
          <a:xfrm>
            <a:off x="622818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10</a:t>
            </a:r>
            <a:endParaRPr lang="en-GB" sz="1600" b="1" dirty="0">
              <a:latin typeface="Calibri" pitchFamily="34" charset="0"/>
              <a:cs typeface="Calibri" pitchFamily="34" charset="0"/>
            </a:endParaRPr>
          </a:p>
        </p:txBody>
      </p:sp>
      <p:sp>
        <p:nvSpPr>
          <p:cNvPr id="31" name="Round Same Side Corner Rectangle 30">
            <a:hlinkClick r:id="rId18" action="ppaction://hlinksldjump"/>
          </p:cNvPr>
          <p:cNvSpPr/>
          <p:nvPr userDrawn="1"/>
        </p:nvSpPr>
        <p:spPr>
          <a:xfrm>
            <a:off x="6732240"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11</a:t>
            </a:r>
            <a:endParaRPr lang="en-GB" sz="1600" b="1" dirty="0">
              <a:latin typeface="Calibri" pitchFamily="34" charset="0"/>
              <a:cs typeface="Calibri" pitchFamily="34" charset="0"/>
            </a:endParaRPr>
          </a:p>
        </p:txBody>
      </p:sp>
      <p:sp>
        <p:nvSpPr>
          <p:cNvPr id="32" name="Round Same Side Corner Rectangle 31">
            <a:hlinkClick r:id="" action="ppaction://noaction"/>
          </p:cNvPr>
          <p:cNvSpPr/>
          <p:nvPr userDrawn="1"/>
        </p:nvSpPr>
        <p:spPr>
          <a:xfrm>
            <a:off x="7236296"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12</a:t>
            </a:r>
            <a:endParaRPr lang="en-GB" sz="1600" b="1" dirty="0">
              <a:latin typeface="Calibri" pitchFamily="34" charset="0"/>
              <a:cs typeface="Calibri" pitchFamily="34" charset="0"/>
            </a:endParaRPr>
          </a:p>
        </p:txBody>
      </p:sp>
    </p:spTree>
  </p:cSld>
  <p:clrMap bg1="lt1" tx1="dk1" bg2="lt2" tx2="dk2" accent1="accent1" accent2="accent2" accent3="accent3" accent4="accent4" accent5="accent5" accent6="accent6" hlink="hlink" folHlink="folHlink"/>
  <p:sldLayoutIdLst>
    <p:sldLayoutId id="2147483765" r:id="rId1"/>
    <p:sldLayoutId id="2147483766" r:id="rId2"/>
    <p:sldLayoutId id="2147483767" r:id="rId3"/>
    <p:sldLayoutId id="2147483768" r:id="rId4"/>
    <p:sldLayoutId id="2147483769" r:id="rId5"/>
    <p:sldLayoutId id="2147483770" r:id="rId6"/>
    <p:sldLayoutId id="2147483771" r:id="rId7"/>
  </p:sldLayoutIdLst>
  <p:timing>
    <p:tnLst>
      <p:par>
        <p:cTn id="1" dur="indefinite" restart="never" nodeType="tmRoot"/>
      </p:par>
    </p:tnLst>
  </p:timing>
  <p:txStyles>
    <p:titleStyle>
      <a:lvl1pPr algn="l" rtl="0" eaLnBrk="1" latinLnBrk="0" hangingPunct="1">
        <a:spcBef>
          <a:spcPct val="0"/>
        </a:spcBef>
        <a:buNone/>
        <a:defRPr kumimoji="0" lang="en-US" sz="4000" b="1" kern="1200" dirty="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p:titleStyle>
    <p:body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gif"/></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7.png"/><Relationship Id="rId2" Type="http://schemas.openxmlformats.org/officeDocument/2006/relationships/hyperlink" Target="http://www.istockphoto.com/" TargetMode="External"/><Relationship Id="rId1" Type="http://schemas.openxmlformats.org/officeDocument/2006/relationships/slideLayout" Target="../slideLayouts/slideLayout2.xml"/><Relationship Id="rId6" Type="http://schemas.openxmlformats.org/officeDocument/2006/relationships/hyperlink" Target="http://www.imagebank.ie/" TargetMode="External"/><Relationship Id="rId5" Type="http://schemas.openxmlformats.org/officeDocument/2006/relationships/image" Target="../media/image6.jpeg"/><Relationship Id="rId4" Type="http://schemas.openxmlformats.org/officeDocument/2006/relationships/hyperlink" Target="http://www.gettyimages.co.uk/creative/frontdoor/theimagebank"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9512" y="311492"/>
            <a:ext cx="8607330" cy="1317308"/>
          </a:xfrm>
        </p:spPr>
        <p:txBody>
          <a:bodyPr>
            <a:noAutofit/>
          </a:bodyPr>
          <a:lstStyle/>
          <a:p>
            <a:pPr algn="ctr"/>
            <a:r>
              <a:rPr lang="en-GB" b="1" dirty="0" smtClean="0"/>
              <a:t>Unit 31 – Digital Graphics For Interactive Media</a:t>
            </a:r>
            <a:endParaRPr lang="en-US" b="1" dirty="0"/>
          </a:p>
        </p:txBody>
      </p:sp>
      <p:sp>
        <p:nvSpPr>
          <p:cNvPr id="3" name="Subtitle 2"/>
          <p:cNvSpPr>
            <a:spLocks noGrp="1"/>
          </p:cNvSpPr>
          <p:nvPr>
            <p:ph type="subTitle" idx="1"/>
          </p:nvPr>
        </p:nvSpPr>
        <p:spPr>
          <a:xfrm>
            <a:off x="107504" y="5661248"/>
            <a:ext cx="3384376" cy="864096"/>
          </a:xfrm>
        </p:spPr>
        <p:txBody>
          <a:bodyPr>
            <a:noAutofit/>
          </a:bodyPr>
          <a:lstStyle/>
          <a:p>
            <a:pPr algn="l"/>
            <a:r>
              <a:rPr lang="en-GB" sz="2400" dirty="0" smtClean="0"/>
              <a:t>OCR Cambridge TEC - Level 3 Certificate/ Diploma IT</a:t>
            </a:r>
            <a:endParaRPr lang="en-US" sz="2400" dirty="0"/>
          </a:p>
        </p:txBody>
      </p:sp>
      <p:sp>
        <p:nvSpPr>
          <p:cNvPr id="7" name="Subtitle 2"/>
          <p:cNvSpPr txBox="1">
            <a:spLocks/>
          </p:cNvSpPr>
          <p:nvPr/>
        </p:nvSpPr>
        <p:spPr>
          <a:xfrm>
            <a:off x="4067944" y="5661248"/>
            <a:ext cx="4968552" cy="864096"/>
          </a:xfrm>
          <a:prstGeom prst="rect">
            <a:avLst/>
          </a:prstGeom>
        </p:spPr>
        <p:txBody>
          <a:bodyPr vert="horz" lIns="45720" rIns="45720">
            <a:noAutofit/>
          </a:bodyPr>
          <a:lstStyle>
            <a:lvl1pPr marL="0" marR="64008" indent="0" algn="r" rtl="0" eaLnBrk="1" latinLnBrk="0" hangingPunct="1">
              <a:spcBef>
                <a:spcPts val="0"/>
              </a:spcBef>
              <a:spcAft>
                <a:spcPts val="600"/>
              </a:spcAft>
              <a:buClr>
                <a:schemeClr val="accent1"/>
              </a:buClr>
              <a:buSzPct val="68000"/>
              <a:buFont typeface="Wingdings 3"/>
              <a:buNone/>
              <a:defRPr kumimoji="0" sz="2700" b="1" kern="1200">
                <a:solidFill>
                  <a:schemeClr val="bg1"/>
                </a:solidFill>
                <a:latin typeface="Calibri" pitchFamily="34" charset="0"/>
                <a:ea typeface="+mn-ea"/>
                <a:cs typeface="Calibri" pitchFamily="34" charset="0"/>
              </a:defRPr>
            </a:lvl1pPr>
            <a:lvl2pPr marL="457200" indent="0" algn="ctr" rtl="0" eaLnBrk="1" latinLnBrk="0" hangingPunct="1">
              <a:spcBef>
                <a:spcPts val="0"/>
              </a:spcBef>
              <a:spcAft>
                <a:spcPts val="600"/>
              </a:spcAft>
              <a:buClr>
                <a:schemeClr val="accent1"/>
              </a:buClr>
              <a:buFont typeface="Verdana"/>
              <a:buNone/>
              <a:defRPr kumimoji="0" sz="2300" kern="1200">
                <a:solidFill>
                  <a:schemeClr val="tx1"/>
                </a:solidFill>
                <a:latin typeface="Calibri" pitchFamily="34" charset="0"/>
                <a:ea typeface="+mn-ea"/>
                <a:cs typeface="Calibri" pitchFamily="34" charset="0"/>
              </a:defRPr>
            </a:lvl2pPr>
            <a:lvl3pPr marL="914400" indent="0" algn="ctr" rtl="0" eaLnBrk="1" latinLnBrk="0" hangingPunct="1">
              <a:spcBef>
                <a:spcPts val="0"/>
              </a:spcBef>
              <a:spcAft>
                <a:spcPts val="600"/>
              </a:spcAft>
              <a:buClr>
                <a:schemeClr val="accent2"/>
              </a:buClr>
              <a:buSzPct val="100000"/>
              <a:buFont typeface="Wingdings 2"/>
              <a:buNone/>
              <a:defRPr kumimoji="0" sz="2100" kern="1200">
                <a:solidFill>
                  <a:schemeClr val="tx1"/>
                </a:solidFill>
                <a:latin typeface="Calibri" pitchFamily="34" charset="0"/>
                <a:ea typeface="+mn-ea"/>
                <a:cs typeface="Calibri" pitchFamily="34" charset="0"/>
              </a:defRPr>
            </a:lvl3pPr>
            <a:lvl4pPr marL="1371600" indent="0" algn="ctr" rtl="0" eaLnBrk="1" latinLnBrk="0" hangingPunct="1">
              <a:spcBef>
                <a:spcPts val="0"/>
              </a:spcBef>
              <a:spcAft>
                <a:spcPts val="600"/>
              </a:spcAft>
              <a:buClr>
                <a:schemeClr val="accent2"/>
              </a:buClr>
              <a:buFont typeface="Wingdings 2"/>
              <a:buNone/>
              <a:defRPr kumimoji="0" sz="1900" kern="1200">
                <a:solidFill>
                  <a:schemeClr val="tx1"/>
                </a:solidFill>
                <a:latin typeface="Calibri" pitchFamily="34" charset="0"/>
                <a:ea typeface="+mn-ea"/>
                <a:cs typeface="Calibri" pitchFamily="34" charset="0"/>
              </a:defRPr>
            </a:lvl4pPr>
            <a:lvl5pPr marL="1828800" indent="0" algn="ctr" rtl="0" eaLnBrk="1" latinLnBrk="0" hangingPunct="1">
              <a:spcBef>
                <a:spcPts val="0"/>
              </a:spcBef>
              <a:spcAft>
                <a:spcPts val="600"/>
              </a:spcAft>
              <a:buClr>
                <a:schemeClr val="accent2"/>
              </a:buClr>
              <a:buFont typeface="Wingdings 2"/>
              <a:buNone/>
              <a:defRPr kumimoji="0" sz="1800" kern="1200">
                <a:solidFill>
                  <a:schemeClr val="tx1"/>
                </a:solidFill>
                <a:latin typeface="Calibri" pitchFamily="34" charset="0"/>
                <a:ea typeface="+mn-ea"/>
                <a:cs typeface="Calibri" pitchFamily="34" charset="0"/>
              </a:defRPr>
            </a:lvl5pPr>
            <a:lvl6pPr marL="2286000" indent="0" algn="ctr" rtl="0" eaLnBrk="1" latinLnBrk="0" hangingPunct="1">
              <a:spcBef>
                <a:spcPts val="350"/>
              </a:spcBef>
              <a:buClr>
                <a:schemeClr val="accent3"/>
              </a:buClr>
              <a:buFont typeface="Wingdings 2"/>
              <a:buNone/>
              <a:defRPr kumimoji="0" sz="1800" kern="1200">
                <a:solidFill>
                  <a:schemeClr val="tx1"/>
                </a:solidFill>
                <a:latin typeface="+mn-lt"/>
                <a:ea typeface="+mn-ea"/>
                <a:cs typeface="+mn-cs"/>
              </a:defRPr>
            </a:lvl6pPr>
            <a:lvl7pPr marL="2743200" indent="0" algn="ctr" rtl="0" eaLnBrk="1" latinLnBrk="0" hangingPunct="1">
              <a:spcBef>
                <a:spcPts val="350"/>
              </a:spcBef>
              <a:buClr>
                <a:schemeClr val="accent3"/>
              </a:buClr>
              <a:buFont typeface="Wingdings 2"/>
              <a:buNone/>
              <a:defRPr kumimoji="0" sz="1600" kern="1200">
                <a:solidFill>
                  <a:schemeClr val="tx1"/>
                </a:solidFill>
                <a:latin typeface="+mn-lt"/>
                <a:ea typeface="+mn-ea"/>
                <a:cs typeface="+mn-cs"/>
              </a:defRPr>
            </a:lvl7pPr>
            <a:lvl8pPr marL="3200400" indent="0" algn="ctr" rtl="0" eaLnBrk="1" latinLnBrk="0" hangingPunct="1">
              <a:spcBef>
                <a:spcPts val="350"/>
              </a:spcBef>
              <a:buClr>
                <a:schemeClr val="accent3"/>
              </a:buClr>
              <a:buFont typeface="Wingdings 2"/>
              <a:buNone/>
              <a:defRPr kumimoji="0" sz="1600" kern="1200">
                <a:solidFill>
                  <a:schemeClr val="tx1"/>
                </a:solidFill>
                <a:latin typeface="+mn-lt"/>
                <a:ea typeface="+mn-ea"/>
                <a:cs typeface="+mn-cs"/>
              </a:defRPr>
            </a:lvl8pPr>
            <a:lvl9pPr marL="3657600" indent="0" algn="ctr" rtl="0" eaLnBrk="1" latinLnBrk="0" hangingPunct="1">
              <a:spcBef>
                <a:spcPts val="350"/>
              </a:spcBef>
              <a:buClr>
                <a:schemeClr val="accent3"/>
              </a:buClr>
              <a:buFont typeface="Wingdings 2"/>
              <a:buNone/>
              <a:defRPr kumimoji="0" sz="1600" kern="1200" baseline="0">
                <a:solidFill>
                  <a:schemeClr val="tx1"/>
                </a:solidFill>
                <a:latin typeface="+mn-lt"/>
                <a:ea typeface="+mn-ea"/>
                <a:cs typeface="+mn-cs"/>
              </a:defRPr>
            </a:lvl9pPr>
            <a:extLst/>
          </a:lstStyle>
          <a:p>
            <a:r>
              <a:rPr lang="en-GB" sz="2400" dirty="0"/>
              <a:t>LO 3 Be able to create digital graphics for an interactive media product following industry practice </a:t>
            </a:r>
            <a:r>
              <a:rPr lang="en-GB" sz="2400" b="0" dirty="0"/>
              <a:t>	</a:t>
            </a:r>
          </a:p>
        </p:txBody>
      </p:sp>
      <p:pic>
        <p:nvPicPr>
          <p:cNvPr id="1026" name="Picture 2" descr="http://www.squeegee.com/squeegee_web_banner_animated.gif"/>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4211960" y="1640532"/>
            <a:ext cx="4732784" cy="924372"/>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Free Sports Picks Expert"/>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a:off x="4211960" y="2852936"/>
            <a:ext cx="4732784" cy="157759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764704"/>
            <a:ext cx="6192688" cy="5472607"/>
          </a:xfrm>
        </p:spPr>
        <p:txBody>
          <a:bodyPr>
            <a:noAutofit/>
          </a:bodyPr>
          <a:lstStyle/>
          <a:p>
            <a:pPr marL="266700" indent="-252413"/>
            <a:r>
              <a:rPr lang="en-GB" sz="2300" dirty="0" smtClean="0"/>
              <a:t>With all the constraints taken into consideration, the final output of the four images will need to be managed. The limitations need to be considered in line with the design brief and user requirements. Evidence needs to be clearly seen of the output options and advanced output features. </a:t>
            </a:r>
          </a:p>
          <a:p>
            <a:pPr marL="0" indent="0">
              <a:buNone/>
            </a:pPr>
            <a:r>
              <a:rPr lang="en-GB" sz="2300" b="1" dirty="0" smtClean="0"/>
              <a:t>P3.7</a:t>
            </a:r>
            <a:r>
              <a:rPr lang="en-GB" sz="2300" dirty="0" smtClean="0"/>
              <a:t> </a:t>
            </a:r>
            <a:r>
              <a:rPr lang="en-GB" sz="2300" dirty="0"/>
              <a:t>– </a:t>
            </a:r>
            <a:r>
              <a:rPr lang="en-GB" sz="2300" b="1" dirty="0"/>
              <a:t>Task </a:t>
            </a:r>
            <a:r>
              <a:rPr lang="en-GB" sz="2300" b="1" dirty="0" smtClean="0"/>
              <a:t>11 </a:t>
            </a:r>
            <a:r>
              <a:rPr lang="en-GB" sz="2300" b="1" dirty="0"/>
              <a:t>– </a:t>
            </a:r>
            <a:r>
              <a:rPr lang="en-GB" sz="2300" dirty="0" smtClean="0"/>
              <a:t>Evidence </a:t>
            </a:r>
            <a:r>
              <a:rPr lang="en-GB" sz="2300" dirty="0"/>
              <a:t>exporting the completed </a:t>
            </a:r>
            <a:r>
              <a:rPr lang="en-GB" sz="2300" dirty="0" smtClean="0"/>
              <a:t>four </a:t>
            </a:r>
            <a:r>
              <a:rPr lang="en-GB" sz="2300" dirty="0"/>
              <a:t>images into an appropriate range of formats for the client.</a:t>
            </a:r>
          </a:p>
          <a:p>
            <a:pPr marL="255588" indent="-255588"/>
            <a:r>
              <a:rPr lang="en-GB" sz="2300" dirty="0" smtClean="0"/>
              <a:t>Explained Consideration </a:t>
            </a:r>
            <a:r>
              <a:rPr lang="en-GB" sz="2300" dirty="0"/>
              <a:t>needs to be </a:t>
            </a:r>
            <a:r>
              <a:rPr lang="en-GB" sz="2300" dirty="0" smtClean="0"/>
              <a:t>given </a:t>
            </a:r>
            <a:r>
              <a:rPr lang="en-GB" sz="2300" dirty="0"/>
              <a:t>for Dimensions, DPI, Output Size, Output File Format and Colour Range Used</a:t>
            </a:r>
            <a:r>
              <a:rPr lang="en-GB" sz="2300" dirty="0" smtClean="0"/>
              <a:t>. An explanation of the chosen file </a:t>
            </a:r>
            <a:r>
              <a:rPr lang="en-GB" sz="2300" dirty="0"/>
              <a:t>formats, (e.g. TIF, GIF, JPG, </a:t>
            </a:r>
            <a:r>
              <a:rPr lang="en-GB" sz="2300" dirty="0" smtClean="0"/>
              <a:t>GNP) also needs to be explained.</a:t>
            </a:r>
            <a:endParaRPr lang="en-GB" sz="2300" dirty="0"/>
          </a:p>
          <a:p>
            <a:pPr marL="109728" indent="0">
              <a:buNone/>
            </a:pPr>
            <a:endParaRPr lang="en-GB" sz="2300" dirty="0"/>
          </a:p>
        </p:txBody>
      </p:sp>
      <p:sp>
        <p:nvSpPr>
          <p:cNvPr id="5" name="Title 1"/>
          <p:cNvSpPr txBox="1">
            <a:spLocks/>
          </p:cNvSpPr>
          <p:nvPr/>
        </p:nvSpPr>
        <p:spPr>
          <a:xfrm>
            <a:off x="107504" y="116632"/>
            <a:ext cx="8964488" cy="452568"/>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lang="en-US" sz="40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r>
              <a:rPr lang="en-GB" sz="2800" dirty="0" smtClean="0"/>
              <a:t>P3.7 - Create graphics – </a:t>
            </a:r>
            <a:r>
              <a:rPr lang="fr-FR" sz="2800" dirty="0" smtClean="0"/>
              <a:t>Optimisation and File formats</a:t>
            </a:r>
            <a:endParaRPr lang="en-GB" sz="2800" dirty="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713166" y="667588"/>
            <a:ext cx="2179314" cy="142610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13166" y="2276872"/>
            <a:ext cx="2179314" cy="212831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rotWithShape="1">
          <a:blip r:embed="rId4">
            <a:extLst>
              <a:ext uri="{28A0092B-C50C-407E-A947-70E740481C1C}">
                <a14:useLocalDpi xmlns:a14="http://schemas.microsoft.com/office/drawing/2010/main" val="0"/>
              </a:ext>
            </a:extLst>
          </a:blip>
          <a:srcRect l="34187" t="27864" r="34041" b="15626"/>
          <a:stretch/>
        </p:blipFill>
        <p:spPr bwMode="auto">
          <a:xfrm>
            <a:off x="6713166" y="4581128"/>
            <a:ext cx="2179314" cy="176936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300466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692696"/>
            <a:ext cx="8784976" cy="4929222"/>
          </a:xfrm>
        </p:spPr>
        <p:txBody>
          <a:bodyPr>
            <a:noAutofit/>
          </a:bodyPr>
          <a:lstStyle/>
          <a:p>
            <a:pPr marL="269875" indent="-255588"/>
            <a:r>
              <a:rPr lang="en-GB" sz="1700" dirty="0"/>
              <a:t>Throughout this project there may have been instances where you could not find the things you saved, or saved them as the wrong type, Jpeg instead of PNG when working on it, not sure where you left off, had to rush things. Or there may have been times when you wish you had a backup you could go back to because the undo option does not go back far enough.</a:t>
            </a:r>
          </a:p>
          <a:p>
            <a:pPr marL="269875" indent="-255588"/>
            <a:r>
              <a:rPr lang="en-GB" sz="1700" dirty="0" smtClean="0"/>
              <a:t>In the real world there are other considerations, how long a product is safe to show (the product life cycle) before it has an impact, or going back over things and realising there is a spelling mistake, or the customer cannot read your by-line.</a:t>
            </a:r>
          </a:p>
          <a:p>
            <a:pPr marL="269875" indent="-255588"/>
            <a:r>
              <a:rPr lang="en-GB" sz="1700" b="1" dirty="0" smtClean="0"/>
              <a:t>Industry practice</a:t>
            </a:r>
            <a:r>
              <a:rPr lang="en-GB" sz="1700" dirty="0" smtClean="0"/>
              <a:t> is what happens when you learn these things from working in the business for a period of time, the expectations of the business. For instance in the Graphic world artists work in Tiff format rather than Jpeg or PNG until the job is done because they know the quality is unrestricted, 3D artists use a technique called retopologising to make a 3D character from a base mesh to a full 3D model because it is faster and more convenient to work at a low level until the time is right.</a:t>
            </a:r>
          </a:p>
          <a:p>
            <a:pPr marL="269875" indent="-255588"/>
            <a:r>
              <a:rPr lang="en-GB" sz="1700" b="1" dirty="0" smtClean="0"/>
              <a:t>Self-reflection</a:t>
            </a:r>
            <a:r>
              <a:rPr lang="en-GB" sz="1700" dirty="0"/>
              <a:t>, (e.g. time management, research skills, technical ability, creative ability, future improvements</a:t>
            </a:r>
            <a:r>
              <a:rPr lang="en-GB" sz="1700" dirty="0" smtClean="0"/>
              <a:t>) – Not all jobs are one-offs, when working for a Graphics Company like The Mill or The Foundry, you may be asked to do another job similar to the first. Reflecting on what went well, what could be improved, how to speed things up, what time could have been saved etc. becomes a requirement. Similarly research skills and shortcuts learned become a matter of skill and improvement.</a:t>
            </a:r>
            <a:endParaRPr lang="en-GB" sz="1700" dirty="0"/>
          </a:p>
        </p:txBody>
      </p:sp>
      <p:sp>
        <p:nvSpPr>
          <p:cNvPr id="2" name="Title 1"/>
          <p:cNvSpPr>
            <a:spLocks noGrp="1"/>
          </p:cNvSpPr>
          <p:nvPr>
            <p:ph type="title"/>
          </p:nvPr>
        </p:nvSpPr>
        <p:spPr>
          <a:xfrm>
            <a:off x="107504" y="116632"/>
            <a:ext cx="8964488" cy="452568"/>
          </a:xfrm>
        </p:spPr>
        <p:txBody>
          <a:bodyPr>
            <a:noAutofit/>
          </a:bodyPr>
          <a:lstStyle/>
          <a:p>
            <a:pPr marL="109728" indent="0"/>
            <a:r>
              <a:rPr lang="en-GB" dirty="0" smtClean="0"/>
              <a:t>P3.8 </a:t>
            </a:r>
            <a:r>
              <a:rPr lang="en-GB" dirty="0"/>
              <a:t>- Industry practice </a:t>
            </a:r>
            <a:r>
              <a:rPr lang="en-GB" dirty="0" smtClean="0"/>
              <a:t>– Self Reflection</a:t>
            </a:r>
            <a:endParaRPr lang="en-GB" dirty="0"/>
          </a:p>
        </p:txBody>
      </p:sp>
    </p:spTree>
    <p:extLst>
      <p:ext uri="{BB962C8B-B14F-4D97-AF65-F5344CB8AC3E}">
        <p14:creationId xmlns:p14="http://schemas.microsoft.com/office/powerpoint/2010/main" val="4004379588"/>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692696"/>
            <a:ext cx="6192688" cy="5616624"/>
          </a:xfrm>
        </p:spPr>
        <p:txBody>
          <a:bodyPr>
            <a:noAutofit/>
          </a:bodyPr>
          <a:lstStyle/>
          <a:p>
            <a:pPr marL="255588" indent="-255588"/>
            <a:r>
              <a:rPr lang="en-GB" sz="1800" b="1" dirty="0" smtClean="0"/>
              <a:t>File Organisation</a:t>
            </a:r>
            <a:r>
              <a:rPr lang="en-GB" sz="1800" dirty="0"/>
              <a:t>, (e.g. appropriate file and folder structures and naming conventions, file backup and version control) </a:t>
            </a:r>
            <a:r>
              <a:rPr lang="en-GB" sz="1800" dirty="0" smtClean="0"/>
              <a:t>– this becomes practice, knowing where things are. You would not expect a clothing store to put belts in the shoe section. Getting into the habit of saving the file sin the right format, with the right name, with appropriate regular backups becomes a habit in industry. You may not be the only one working on that file, others may need to access it. Backups protect from corruption as well as loss. Saving different versions allows a user to experiment beyond the undo options.</a:t>
            </a:r>
            <a:endParaRPr lang="en-GB" sz="1800" dirty="0"/>
          </a:p>
          <a:p>
            <a:pPr marL="255588" indent="-255588"/>
            <a:r>
              <a:rPr lang="en-GB" sz="1800" b="1" dirty="0" smtClean="0"/>
              <a:t>Time Management</a:t>
            </a:r>
            <a:r>
              <a:rPr lang="en-GB" sz="1800" dirty="0" smtClean="0"/>
              <a:t>, (e.g. time plan, Gantt chart) – Planning is everything, until three is no time left to make a product, industry practice is to use charts and time plans, partially to keep on track and partially to reuse for future projects. Companies also choose what works best, Gantt is useful as a time plan but not to take into considerations resources, project Management software is good for resources but time consuming. Reflecting on what works best and considering these improves future projects.</a:t>
            </a:r>
          </a:p>
        </p:txBody>
      </p:sp>
      <p:sp>
        <p:nvSpPr>
          <p:cNvPr id="2" name="Title 1"/>
          <p:cNvSpPr>
            <a:spLocks noGrp="1"/>
          </p:cNvSpPr>
          <p:nvPr>
            <p:ph type="title"/>
          </p:nvPr>
        </p:nvSpPr>
        <p:spPr>
          <a:xfrm>
            <a:off x="107504" y="116632"/>
            <a:ext cx="8964488" cy="452568"/>
          </a:xfrm>
        </p:spPr>
        <p:txBody>
          <a:bodyPr>
            <a:noAutofit/>
          </a:bodyPr>
          <a:lstStyle/>
          <a:p>
            <a:pPr marL="109728" indent="0"/>
            <a:r>
              <a:rPr lang="en-GB" sz="3000" dirty="0" smtClean="0"/>
              <a:t>P3.8 </a:t>
            </a:r>
            <a:r>
              <a:rPr lang="en-GB" sz="3000" dirty="0"/>
              <a:t>- Industry practice </a:t>
            </a:r>
            <a:r>
              <a:rPr lang="en-GB" sz="3000" dirty="0" smtClean="0"/>
              <a:t>– File and Time Management</a:t>
            </a:r>
            <a:endParaRPr lang="en-GB" sz="3000" dirty="0"/>
          </a:p>
        </p:txBody>
      </p:sp>
      <p:pic>
        <p:nvPicPr>
          <p:cNvPr id="4" name="Picture 4"/>
          <p:cNvPicPr>
            <a:picLocks noChangeAspect="1" noChangeArrowheads="1"/>
          </p:cNvPicPr>
          <p:nvPr/>
        </p:nvPicPr>
        <p:blipFill>
          <a:blip r:embed="rId3" cstate="print"/>
          <a:srcRect l="954" r="2692" b="38466"/>
          <a:stretch>
            <a:fillRect/>
          </a:stretch>
        </p:blipFill>
        <p:spPr bwMode="auto">
          <a:xfrm>
            <a:off x="6444208" y="692696"/>
            <a:ext cx="2487790" cy="1294316"/>
          </a:xfrm>
          <a:prstGeom prst="rect">
            <a:avLst/>
          </a:prstGeom>
          <a:ln>
            <a:noFill/>
          </a:ln>
          <a:effectLst>
            <a:outerShdw blurRad="292100" dist="139700" dir="2700000" algn="tl" rotWithShape="0">
              <a:srgbClr val="333333">
                <a:alpha val="65000"/>
              </a:srgbClr>
            </a:outerShdw>
          </a:effectLst>
        </p:spPr>
      </p:pic>
      <p:pic>
        <p:nvPicPr>
          <p:cNvPr id="2050"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14790" t="27163" r="68427" b="11381"/>
          <a:stretch/>
        </p:blipFill>
        <p:spPr bwMode="auto">
          <a:xfrm>
            <a:off x="6823180" y="2315873"/>
            <a:ext cx="1869748" cy="384943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05421127"/>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692696"/>
            <a:ext cx="8784976" cy="4929222"/>
          </a:xfrm>
        </p:spPr>
        <p:txBody>
          <a:bodyPr>
            <a:noAutofit/>
          </a:bodyPr>
          <a:lstStyle/>
          <a:p>
            <a:pPr marL="255588" indent="-255588"/>
            <a:r>
              <a:rPr lang="en-GB" sz="1900" b="1" dirty="0"/>
              <a:t>P</a:t>
            </a:r>
            <a:r>
              <a:rPr lang="en-GB" sz="1900" b="1" dirty="0" smtClean="0"/>
              <a:t>roject </a:t>
            </a:r>
            <a:r>
              <a:rPr lang="en-GB" sz="1900" b="1" dirty="0"/>
              <a:t>life cycle</a:t>
            </a:r>
            <a:r>
              <a:rPr lang="en-GB" sz="1900" dirty="0"/>
              <a:t>, (e.g. planning, designing, creating, modifying, evaluation) </a:t>
            </a:r>
            <a:r>
              <a:rPr lang="en-GB" sz="1900" dirty="0" smtClean="0"/>
              <a:t>– This is a well quoted model for production. Following the life cycle is a standard procedure companies follow, 5 simple stages that are a good habit to get into. This is the same for any project that involves creating anything, Art work, Concept Cars, written essays like this one etc. Try using an Art package from scratch without research or an idea, see the difference in evaluations of a project you did and someone reviewing it.</a:t>
            </a:r>
            <a:endParaRPr lang="en-GB" sz="1900" dirty="0"/>
          </a:p>
          <a:p>
            <a:pPr marL="255588" indent="-255588"/>
            <a:r>
              <a:rPr lang="en-GB" sz="1900" b="1" dirty="0" smtClean="0"/>
              <a:t>Review </a:t>
            </a:r>
            <a:r>
              <a:rPr lang="en-GB" sz="1900" b="1" dirty="0"/>
              <a:t>graphics</a:t>
            </a:r>
            <a:r>
              <a:rPr lang="en-GB" sz="1900" dirty="0"/>
              <a:t>, (e.g. quality, settings used, appropriateness for output media, future improvements) </a:t>
            </a:r>
            <a:r>
              <a:rPr lang="en-GB" sz="1900" dirty="0" smtClean="0"/>
              <a:t>– Not all products sell well just because they are made well, Betamax, Ford </a:t>
            </a:r>
            <a:r>
              <a:rPr lang="en-GB" sz="1900" dirty="0" err="1" smtClean="0"/>
              <a:t>Edsel</a:t>
            </a:r>
            <a:r>
              <a:rPr lang="en-GB" sz="1900" dirty="0" smtClean="0"/>
              <a:t>, Windows Mobile. With the best of intentions a product can fail, reviewing the product and the failure can lead to a better understanding of what is right or wrong. For your graphics reviewing them based on quality, appropriateness etc. can lead to a better quality product, planning future improvements can ease the workload and improve the product the next time. The value of reviewing can not be understated.</a:t>
            </a:r>
          </a:p>
          <a:p>
            <a:pPr marL="109728" indent="0">
              <a:buNone/>
            </a:pPr>
            <a:r>
              <a:rPr lang="en-GB" sz="1900" b="1" dirty="0" smtClean="0"/>
              <a:t>P3.8</a:t>
            </a:r>
            <a:r>
              <a:rPr lang="en-GB" sz="1900" dirty="0" smtClean="0"/>
              <a:t> </a:t>
            </a:r>
            <a:r>
              <a:rPr lang="en-GB" sz="1900" dirty="0"/>
              <a:t>– </a:t>
            </a:r>
            <a:r>
              <a:rPr lang="en-GB" sz="1900" b="1" dirty="0"/>
              <a:t>Task </a:t>
            </a:r>
            <a:r>
              <a:rPr lang="en-GB" sz="1900" b="1" dirty="0" smtClean="0"/>
              <a:t>12 </a:t>
            </a:r>
            <a:r>
              <a:rPr lang="en-GB" sz="1900" b="1" dirty="0"/>
              <a:t>– </a:t>
            </a:r>
            <a:r>
              <a:rPr lang="en-GB" sz="1900" dirty="0" smtClean="0"/>
              <a:t>Discuss with evidence from your own project, the importance of adhering to industry </a:t>
            </a:r>
            <a:r>
              <a:rPr lang="en-GB" sz="1900" dirty="0"/>
              <a:t>practice and </a:t>
            </a:r>
            <a:r>
              <a:rPr lang="en-GB" sz="1900" dirty="0" smtClean="0"/>
              <a:t>processes with specific reference to improvements you might make.</a:t>
            </a:r>
            <a:endParaRPr lang="en-GB" sz="1900" dirty="0"/>
          </a:p>
          <a:p>
            <a:endParaRPr lang="en-GB" sz="1900" dirty="0"/>
          </a:p>
        </p:txBody>
      </p:sp>
      <p:sp>
        <p:nvSpPr>
          <p:cNvPr id="2" name="Title 1"/>
          <p:cNvSpPr>
            <a:spLocks noGrp="1"/>
          </p:cNvSpPr>
          <p:nvPr>
            <p:ph type="title"/>
          </p:nvPr>
        </p:nvSpPr>
        <p:spPr>
          <a:xfrm>
            <a:off x="107504" y="116632"/>
            <a:ext cx="8964488" cy="452568"/>
          </a:xfrm>
        </p:spPr>
        <p:txBody>
          <a:bodyPr>
            <a:noAutofit/>
          </a:bodyPr>
          <a:lstStyle/>
          <a:p>
            <a:pPr marL="109728" indent="0"/>
            <a:r>
              <a:rPr lang="en-GB" sz="3200" dirty="0" smtClean="0"/>
              <a:t>P3.8 </a:t>
            </a:r>
            <a:r>
              <a:rPr lang="en-GB" sz="3200" dirty="0"/>
              <a:t>- Industry </a:t>
            </a:r>
            <a:r>
              <a:rPr lang="en-GB" sz="3200" dirty="0" smtClean="0"/>
              <a:t>practice – Life Cycle and Reviewing </a:t>
            </a:r>
            <a:endParaRPr lang="en-GB" sz="3200" dirty="0"/>
          </a:p>
        </p:txBody>
      </p:sp>
      <p:graphicFrame>
        <p:nvGraphicFramePr>
          <p:cNvPr id="4" name="Table 3"/>
          <p:cNvGraphicFramePr>
            <a:graphicFrameLocks noGrp="1"/>
          </p:cNvGraphicFramePr>
          <p:nvPr>
            <p:extLst>
              <p:ext uri="{D42A27DB-BD31-4B8C-83A1-F6EECF244321}">
                <p14:modId xmlns:p14="http://schemas.microsoft.com/office/powerpoint/2010/main" val="2158966318"/>
              </p:ext>
            </p:extLst>
          </p:nvPr>
        </p:nvGraphicFramePr>
        <p:xfrm>
          <a:off x="179510" y="5949280"/>
          <a:ext cx="8856985" cy="370840"/>
        </p:xfrm>
        <a:graphic>
          <a:graphicData uri="http://schemas.openxmlformats.org/drawingml/2006/table">
            <a:tbl>
              <a:tblPr firstRow="1" bandRow="1">
                <a:tableStyleId>{5C22544A-7EE6-4342-B048-85BDC9FD1C3A}</a:tableStyleId>
              </a:tblPr>
              <a:tblGrid>
                <a:gridCol w="1771397"/>
                <a:gridCol w="1771397"/>
                <a:gridCol w="1929816"/>
                <a:gridCol w="1612978"/>
                <a:gridCol w="1771397"/>
              </a:tblGrid>
              <a:tr h="370840">
                <a:tc>
                  <a:txBody>
                    <a:bodyPr/>
                    <a:lstStyle/>
                    <a:p>
                      <a:pPr algn="ctr"/>
                      <a:r>
                        <a:rPr lang="en-GB" sz="1600" b="1" dirty="0" smtClean="0">
                          <a:latin typeface="Calibri" pitchFamily="34" charset="0"/>
                          <a:cs typeface="Calibri" pitchFamily="34" charset="0"/>
                        </a:rPr>
                        <a:t>Self-reflection</a:t>
                      </a:r>
                      <a:endParaRPr lang="en-GB" sz="1600" dirty="0">
                        <a:latin typeface="Calibri" pitchFamily="34" charset="0"/>
                        <a:cs typeface="Calibri" pitchFamily="34" charset="0"/>
                      </a:endParaRPr>
                    </a:p>
                  </a:txBody>
                  <a:tcPr/>
                </a:tc>
                <a:tc>
                  <a:txBody>
                    <a:bodyPr/>
                    <a:lstStyle/>
                    <a:p>
                      <a:pPr algn="ctr"/>
                      <a:r>
                        <a:rPr lang="en-GB" sz="1600" b="1" dirty="0" smtClean="0">
                          <a:latin typeface="Calibri" pitchFamily="34" charset="0"/>
                          <a:cs typeface="Calibri" pitchFamily="34" charset="0"/>
                        </a:rPr>
                        <a:t>File Organisation</a:t>
                      </a:r>
                      <a:endParaRPr lang="en-GB" sz="1600" dirty="0">
                        <a:latin typeface="Calibri" pitchFamily="34" charset="0"/>
                        <a:cs typeface="Calibri" pitchFamily="34" charset="0"/>
                      </a:endParaRPr>
                    </a:p>
                  </a:txBody>
                  <a:tcPr/>
                </a:tc>
                <a:tc>
                  <a:txBody>
                    <a:bodyPr/>
                    <a:lstStyle/>
                    <a:p>
                      <a:pPr algn="ctr"/>
                      <a:r>
                        <a:rPr lang="en-GB" sz="1600" b="1" dirty="0" smtClean="0">
                          <a:latin typeface="Calibri" pitchFamily="34" charset="0"/>
                          <a:cs typeface="Calibri" pitchFamily="34" charset="0"/>
                        </a:rPr>
                        <a:t>Time Management</a:t>
                      </a:r>
                      <a:endParaRPr lang="en-GB" sz="1600" dirty="0">
                        <a:latin typeface="Calibri" pitchFamily="34" charset="0"/>
                        <a:cs typeface="Calibri" pitchFamily="34" charset="0"/>
                      </a:endParaRPr>
                    </a:p>
                  </a:txBody>
                  <a:tcPr/>
                </a:tc>
                <a:tc>
                  <a:txBody>
                    <a:bodyPr/>
                    <a:lstStyle/>
                    <a:p>
                      <a:pPr algn="ctr"/>
                      <a:r>
                        <a:rPr lang="en-GB" sz="1600" b="1" dirty="0" smtClean="0">
                          <a:latin typeface="Calibri" pitchFamily="34" charset="0"/>
                          <a:cs typeface="Calibri" pitchFamily="34" charset="0"/>
                        </a:rPr>
                        <a:t>Project life cycle</a:t>
                      </a:r>
                      <a:endParaRPr lang="en-GB" sz="1600" dirty="0">
                        <a:latin typeface="Calibri" pitchFamily="34" charset="0"/>
                        <a:cs typeface="Calibri" pitchFamily="34" charset="0"/>
                      </a:endParaRPr>
                    </a:p>
                  </a:txBody>
                  <a:tcPr/>
                </a:tc>
                <a:tc>
                  <a:txBody>
                    <a:bodyPr/>
                    <a:lstStyle/>
                    <a:p>
                      <a:pPr algn="ctr"/>
                      <a:r>
                        <a:rPr lang="en-GB" sz="1600" b="1" dirty="0" smtClean="0">
                          <a:latin typeface="Calibri" pitchFamily="34" charset="0"/>
                          <a:cs typeface="Calibri" pitchFamily="34" charset="0"/>
                        </a:rPr>
                        <a:t>Review graphics</a:t>
                      </a:r>
                      <a:endParaRPr lang="en-GB" sz="1600" dirty="0">
                        <a:latin typeface="Calibri" pitchFamily="34" charset="0"/>
                        <a:cs typeface="Calibri" pitchFamily="34" charset="0"/>
                      </a:endParaRPr>
                    </a:p>
                  </a:txBody>
                  <a:tcPr/>
                </a:tc>
              </a:tr>
            </a:tbl>
          </a:graphicData>
        </a:graphic>
      </p:graphicFrame>
    </p:spTree>
    <p:extLst>
      <p:ext uri="{BB962C8B-B14F-4D97-AF65-F5344CB8AC3E}">
        <p14:creationId xmlns:p14="http://schemas.microsoft.com/office/powerpoint/2010/main" val="203268605"/>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620688"/>
            <a:ext cx="8784976" cy="5832648"/>
          </a:xfrm>
        </p:spPr>
        <p:txBody>
          <a:bodyPr>
            <a:noAutofit/>
          </a:bodyPr>
          <a:lstStyle/>
          <a:p>
            <a:pPr marL="0" indent="0">
              <a:buNone/>
            </a:pPr>
            <a:r>
              <a:rPr lang="en-GB" sz="1600" b="1" dirty="0"/>
              <a:t>P3.1</a:t>
            </a:r>
            <a:r>
              <a:rPr lang="en-GB" sz="1600" dirty="0"/>
              <a:t> – </a:t>
            </a:r>
            <a:r>
              <a:rPr lang="en-GB" sz="1600" b="1" dirty="0"/>
              <a:t>Task 01 - </a:t>
            </a:r>
            <a:r>
              <a:rPr lang="en-GB" sz="1600" dirty="0"/>
              <a:t>Source and collect images from three different sources, camera, scanner and royalty free websites and state the reasons for your choice of image.</a:t>
            </a:r>
          </a:p>
          <a:p>
            <a:pPr marL="0" indent="0">
              <a:buNone/>
            </a:pPr>
            <a:r>
              <a:rPr lang="en-GB" sz="1600" b="1" dirty="0" smtClean="0"/>
              <a:t>P3.2</a:t>
            </a:r>
            <a:r>
              <a:rPr lang="en-GB" sz="1600" dirty="0" smtClean="0"/>
              <a:t> </a:t>
            </a:r>
            <a:r>
              <a:rPr lang="en-GB" sz="1600" dirty="0"/>
              <a:t>– </a:t>
            </a:r>
            <a:r>
              <a:rPr lang="en-GB" sz="1600" b="1" dirty="0"/>
              <a:t>Task 02 - </a:t>
            </a:r>
            <a:r>
              <a:rPr lang="en-GB" sz="1600" dirty="0"/>
              <a:t>Create a </a:t>
            </a:r>
            <a:r>
              <a:rPr lang="en-GB" sz="1600" b="1" dirty="0"/>
              <a:t>Company Logo</a:t>
            </a:r>
            <a:r>
              <a:rPr lang="en-GB" sz="1600" dirty="0"/>
              <a:t> using vector Tools that meets the needs of the Client.</a:t>
            </a:r>
          </a:p>
          <a:p>
            <a:pPr marL="0" indent="0">
              <a:buNone/>
            </a:pPr>
            <a:r>
              <a:rPr lang="en-GB" sz="1600" b="1" dirty="0"/>
              <a:t>D3.1</a:t>
            </a:r>
            <a:r>
              <a:rPr lang="en-GB" sz="1600" dirty="0"/>
              <a:t> – </a:t>
            </a:r>
            <a:r>
              <a:rPr lang="en-GB" sz="1600" b="1" dirty="0"/>
              <a:t>Task 03 – </a:t>
            </a:r>
            <a:r>
              <a:rPr lang="en-GB" sz="1600" dirty="0"/>
              <a:t>Demonstrate advanced features within the package for the creation of the Logo </a:t>
            </a:r>
            <a:endParaRPr lang="en-GB" sz="1600" dirty="0" smtClean="0"/>
          </a:p>
          <a:p>
            <a:pPr marL="0" indent="0">
              <a:buNone/>
            </a:pPr>
            <a:r>
              <a:rPr lang="en-GB" sz="1600" b="1" dirty="0" smtClean="0"/>
              <a:t>P3.3</a:t>
            </a:r>
            <a:r>
              <a:rPr lang="en-GB" sz="1600" dirty="0" smtClean="0"/>
              <a:t> </a:t>
            </a:r>
            <a:r>
              <a:rPr lang="en-GB" sz="1600" dirty="0"/>
              <a:t>- </a:t>
            </a:r>
            <a:r>
              <a:rPr lang="en-GB" sz="1600" b="1" dirty="0"/>
              <a:t>Task 04 – </a:t>
            </a:r>
            <a:r>
              <a:rPr lang="en-GB" sz="1600" dirty="0"/>
              <a:t>Create a </a:t>
            </a:r>
            <a:r>
              <a:rPr lang="en-GB" sz="1600" b="1" dirty="0"/>
              <a:t>Company Banner</a:t>
            </a:r>
            <a:r>
              <a:rPr lang="en-GB" sz="1600" dirty="0"/>
              <a:t> using Bitmap Tools </a:t>
            </a:r>
            <a:r>
              <a:rPr lang="en-GB" sz="1600" dirty="0" smtClean="0"/>
              <a:t>in </a:t>
            </a:r>
            <a:r>
              <a:rPr lang="en-GB" sz="1600" dirty="0"/>
              <a:t>line with the Client Brief.</a:t>
            </a:r>
          </a:p>
          <a:p>
            <a:pPr marL="0" indent="0">
              <a:buNone/>
            </a:pPr>
            <a:r>
              <a:rPr lang="en-GB" sz="1600" b="1" dirty="0"/>
              <a:t>D3.2 -</a:t>
            </a:r>
            <a:r>
              <a:rPr lang="en-GB" sz="1600" dirty="0"/>
              <a:t> </a:t>
            </a:r>
            <a:r>
              <a:rPr lang="en-GB" sz="1600" b="1" dirty="0"/>
              <a:t>Task 05 – </a:t>
            </a:r>
            <a:r>
              <a:rPr lang="en-GB" sz="1600" dirty="0"/>
              <a:t>On your Banner, combine original and edited images to a professional degree to meet a user need using advanced tools such</a:t>
            </a:r>
          </a:p>
          <a:p>
            <a:pPr marL="0" indent="0">
              <a:buNone/>
            </a:pPr>
            <a:r>
              <a:rPr lang="en-GB" sz="1600" b="1" dirty="0" smtClean="0"/>
              <a:t>P3.4</a:t>
            </a:r>
            <a:r>
              <a:rPr lang="en-GB" sz="1600" dirty="0" smtClean="0"/>
              <a:t> </a:t>
            </a:r>
            <a:r>
              <a:rPr lang="en-GB" sz="1600" dirty="0"/>
              <a:t>- </a:t>
            </a:r>
            <a:r>
              <a:rPr lang="en-GB" sz="1600" b="1" dirty="0"/>
              <a:t>Task 06 – </a:t>
            </a:r>
            <a:r>
              <a:rPr lang="en-GB" sz="1600" dirty="0"/>
              <a:t>Create a </a:t>
            </a:r>
            <a:r>
              <a:rPr lang="en-GB" sz="1600" b="1" dirty="0"/>
              <a:t>Third Interactive Media Graphic</a:t>
            </a:r>
            <a:r>
              <a:rPr lang="en-GB" sz="1600" dirty="0"/>
              <a:t> using Bitmap or Vector Tools </a:t>
            </a:r>
            <a:r>
              <a:rPr lang="en-GB" sz="1600" dirty="0" smtClean="0"/>
              <a:t>in </a:t>
            </a:r>
            <a:r>
              <a:rPr lang="en-GB" sz="1600" dirty="0"/>
              <a:t>line with the Client Brief</a:t>
            </a:r>
          </a:p>
          <a:p>
            <a:pPr marL="0" indent="0">
              <a:buNone/>
            </a:pPr>
            <a:r>
              <a:rPr lang="en-GB" sz="1600" b="1" dirty="0" smtClean="0"/>
              <a:t>D3.3</a:t>
            </a:r>
            <a:r>
              <a:rPr lang="en-GB" sz="1600" dirty="0" smtClean="0"/>
              <a:t> </a:t>
            </a:r>
            <a:r>
              <a:rPr lang="en-GB" sz="1600" dirty="0"/>
              <a:t>- </a:t>
            </a:r>
            <a:r>
              <a:rPr lang="en-GB" sz="1600" b="1" dirty="0"/>
              <a:t>Task 07 – </a:t>
            </a:r>
            <a:r>
              <a:rPr lang="en-GB" sz="1600" dirty="0"/>
              <a:t>Demonstrate advanced features within the package for the creation of the 4</a:t>
            </a:r>
            <a:r>
              <a:rPr lang="en-GB" sz="1600" baseline="30000" dirty="0"/>
              <a:t>th</a:t>
            </a:r>
            <a:r>
              <a:rPr lang="en-GB" sz="1600" dirty="0"/>
              <a:t> Graphic </a:t>
            </a:r>
            <a:endParaRPr lang="en-GB" sz="1600" dirty="0" smtClean="0"/>
          </a:p>
          <a:p>
            <a:pPr marL="0" indent="0">
              <a:buNone/>
            </a:pPr>
            <a:r>
              <a:rPr lang="en-GB" sz="1600" b="1" dirty="0" smtClean="0"/>
              <a:t>P3.5</a:t>
            </a:r>
            <a:r>
              <a:rPr lang="en-GB" sz="1600" dirty="0" smtClean="0"/>
              <a:t> </a:t>
            </a:r>
            <a:r>
              <a:rPr lang="en-GB" sz="1600" dirty="0"/>
              <a:t>- </a:t>
            </a:r>
            <a:r>
              <a:rPr lang="en-GB" sz="1600" b="1" dirty="0"/>
              <a:t>Task 08 – </a:t>
            </a:r>
            <a:r>
              <a:rPr lang="en-GB" sz="1600" dirty="0"/>
              <a:t>Create a </a:t>
            </a:r>
            <a:r>
              <a:rPr lang="en-GB" sz="1600" b="1" dirty="0"/>
              <a:t>Fourth Interactive Media Graphic</a:t>
            </a:r>
            <a:r>
              <a:rPr lang="en-GB" sz="1600" dirty="0"/>
              <a:t> using Bitmap or Vector Tools </a:t>
            </a:r>
            <a:r>
              <a:rPr lang="en-GB" sz="1600" dirty="0" smtClean="0"/>
              <a:t>in </a:t>
            </a:r>
            <a:r>
              <a:rPr lang="en-GB" sz="1600" dirty="0"/>
              <a:t>line with the Client Brief.</a:t>
            </a:r>
          </a:p>
          <a:p>
            <a:pPr marL="0" indent="0">
              <a:buNone/>
            </a:pPr>
            <a:r>
              <a:rPr lang="en-GB" sz="1600" b="1" dirty="0" smtClean="0"/>
              <a:t>D3.4</a:t>
            </a:r>
            <a:r>
              <a:rPr lang="en-GB" sz="1600" dirty="0" smtClean="0"/>
              <a:t> </a:t>
            </a:r>
            <a:r>
              <a:rPr lang="en-GB" sz="1600" dirty="0"/>
              <a:t>- </a:t>
            </a:r>
            <a:r>
              <a:rPr lang="en-GB" sz="1600" b="1" dirty="0"/>
              <a:t>Task 09 – </a:t>
            </a:r>
            <a:r>
              <a:rPr lang="en-GB" sz="1600" dirty="0"/>
              <a:t>Demonstrate advanced features within the package for the creation of the 4</a:t>
            </a:r>
            <a:r>
              <a:rPr lang="en-GB" sz="1600" baseline="30000" dirty="0"/>
              <a:t>th</a:t>
            </a:r>
            <a:r>
              <a:rPr lang="en-GB" sz="1600" dirty="0"/>
              <a:t> Graphic </a:t>
            </a:r>
            <a:endParaRPr lang="en-GB" sz="1600" dirty="0" smtClean="0"/>
          </a:p>
          <a:p>
            <a:pPr marL="0" indent="0">
              <a:buNone/>
            </a:pPr>
            <a:r>
              <a:rPr lang="en-GB" sz="1600" b="1" dirty="0" smtClean="0"/>
              <a:t>P3.6</a:t>
            </a:r>
            <a:r>
              <a:rPr lang="en-GB" sz="1600" dirty="0" smtClean="0"/>
              <a:t> </a:t>
            </a:r>
            <a:r>
              <a:rPr lang="en-GB" sz="1600" dirty="0"/>
              <a:t>– </a:t>
            </a:r>
            <a:r>
              <a:rPr lang="en-GB" sz="1600" b="1" dirty="0"/>
              <a:t>Task 10 – </a:t>
            </a:r>
            <a:r>
              <a:rPr lang="en-GB" sz="1600" dirty="0"/>
              <a:t>Discuss with evidence the File Constraints of saving and exporting your four images.</a:t>
            </a:r>
          </a:p>
          <a:p>
            <a:pPr marL="0" indent="0">
              <a:buNone/>
            </a:pPr>
            <a:r>
              <a:rPr lang="en-GB" sz="1600" b="1" dirty="0" smtClean="0"/>
              <a:t>P3.7</a:t>
            </a:r>
            <a:r>
              <a:rPr lang="en-GB" sz="1600" dirty="0" smtClean="0"/>
              <a:t> </a:t>
            </a:r>
            <a:r>
              <a:rPr lang="en-GB" sz="1600" dirty="0"/>
              <a:t>– </a:t>
            </a:r>
            <a:r>
              <a:rPr lang="en-GB" sz="1600" b="1" dirty="0"/>
              <a:t>Task 11 – </a:t>
            </a:r>
            <a:r>
              <a:rPr lang="en-GB" sz="1600" dirty="0"/>
              <a:t>Evidence exporting the completed four images into an appropriate range of formats for the client.</a:t>
            </a:r>
          </a:p>
          <a:p>
            <a:pPr marL="0" indent="0">
              <a:buNone/>
            </a:pPr>
            <a:r>
              <a:rPr lang="en-GB" sz="1600" b="1" dirty="0" smtClean="0"/>
              <a:t>P3.8</a:t>
            </a:r>
            <a:r>
              <a:rPr lang="en-GB" sz="1600" dirty="0" smtClean="0"/>
              <a:t> </a:t>
            </a:r>
            <a:r>
              <a:rPr lang="en-GB" sz="1600" dirty="0"/>
              <a:t>– </a:t>
            </a:r>
            <a:r>
              <a:rPr lang="en-GB" sz="1600" b="1" dirty="0"/>
              <a:t>Task 12 – </a:t>
            </a:r>
            <a:r>
              <a:rPr lang="en-GB" sz="1600" dirty="0"/>
              <a:t>Discuss with evidence from your own project, the importance of adhering to industry practice and processes with specific reference to improvements you might make.</a:t>
            </a:r>
          </a:p>
        </p:txBody>
      </p:sp>
      <p:sp>
        <p:nvSpPr>
          <p:cNvPr id="2" name="Title 1"/>
          <p:cNvSpPr>
            <a:spLocks noGrp="1"/>
          </p:cNvSpPr>
          <p:nvPr>
            <p:ph type="title"/>
          </p:nvPr>
        </p:nvSpPr>
        <p:spPr>
          <a:xfrm>
            <a:off x="123328" y="116632"/>
            <a:ext cx="8481120" cy="432048"/>
          </a:xfrm>
        </p:spPr>
        <p:txBody>
          <a:bodyPr>
            <a:noAutofit/>
          </a:bodyPr>
          <a:lstStyle/>
          <a:p>
            <a:r>
              <a:rPr lang="en-GB" sz="4000" b="1" dirty="0" smtClean="0"/>
              <a:t> Assessment Tasks</a:t>
            </a:r>
            <a:endParaRPr lang="en-US" sz="4000" b="1" dirty="0"/>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44" y="661158"/>
            <a:ext cx="8858312" cy="5072098"/>
          </a:xfrm>
        </p:spPr>
        <p:txBody>
          <a:bodyPr>
            <a:noAutofit/>
          </a:bodyPr>
          <a:lstStyle/>
          <a:p>
            <a:pPr marL="269875" indent="-255588"/>
            <a:r>
              <a:rPr lang="en-GB" sz="2000" dirty="0" smtClean="0"/>
              <a:t>Learners </a:t>
            </a:r>
            <a:r>
              <a:rPr lang="en-GB" sz="2000" dirty="0"/>
              <a:t>will need a reasonable amount of time to practice creating static, rollover and animated images using one or a range of graphic editing and creation software. This could be taught by tutor demonstration, step by step tutorials or online video tutorials. It would also be beneficial for learners to become familiar with any image capture equipment, if being used. </a:t>
            </a:r>
          </a:p>
          <a:p>
            <a:pPr marL="269875" indent="-255588"/>
            <a:r>
              <a:rPr lang="en-GB" sz="2000" dirty="0"/>
              <a:t>Learners need to be taught the various considerations when creating, editing and saving graphics such as file formats, bit depth, dimensions and colour depth. Experimentation with settings will allow learners to select the most appropriate formats to save and optimise their graphic files ensuring file size is kept reasonable, and appreciating aspects such as the intended output for the graphics and their interactive media product. </a:t>
            </a:r>
          </a:p>
          <a:p>
            <a:pPr marL="269875" indent="-255588"/>
            <a:r>
              <a:rPr lang="en-GB" sz="2000" dirty="0"/>
              <a:t>Learners should be taught about industry practice and processes that should be adhered to. This ranges from basic file management, giving files appropriate names and keeping backups using version control to understanding the cycle of a project; and its different phases. Learners should be taught appropriate topics to discuss when reflecting on themselves and their work throughout the project, while considering how they could improve if they were to carry out a similar project. This can be taught through tutor led </a:t>
            </a:r>
            <a:r>
              <a:rPr lang="en-GB" sz="2000" dirty="0" smtClean="0"/>
              <a:t>discussion.</a:t>
            </a:r>
            <a:endParaRPr lang="en-GB" sz="2000" dirty="0"/>
          </a:p>
        </p:txBody>
      </p:sp>
      <p:sp>
        <p:nvSpPr>
          <p:cNvPr id="2" name="Title 1"/>
          <p:cNvSpPr>
            <a:spLocks noGrp="1"/>
          </p:cNvSpPr>
          <p:nvPr>
            <p:ph type="title"/>
          </p:nvPr>
        </p:nvSpPr>
        <p:spPr>
          <a:xfrm>
            <a:off x="107504" y="116632"/>
            <a:ext cx="8928992" cy="452568"/>
          </a:xfrm>
        </p:spPr>
        <p:txBody>
          <a:bodyPr>
            <a:normAutofit fontScale="90000"/>
          </a:bodyPr>
          <a:lstStyle/>
          <a:p>
            <a:r>
              <a:rPr lang="en-GB" b="1" dirty="0" smtClean="0"/>
              <a:t> Unit </a:t>
            </a:r>
            <a:r>
              <a:rPr lang="en-GB" dirty="0"/>
              <a:t>3</a:t>
            </a:r>
            <a:r>
              <a:rPr lang="en-GB" dirty="0" smtClean="0"/>
              <a:t>1</a:t>
            </a:r>
            <a:r>
              <a:rPr lang="en-GB" b="1" dirty="0" smtClean="0"/>
              <a:t> Scenario</a:t>
            </a:r>
            <a:endParaRPr lang="en-US" b="1"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430598399"/>
              </p:ext>
            </p:extLst>
          </p:nvPr>
        </p:nvGraphicFramePr>
        <p:xfrm>
          <a:off x="107504" y="764704"/>
          <a:ext cx="8856983" cy="5120640"/>
        </p:xfrm>
        <a:graphic>
          <a:graphicData uri="http://schemas.openxmlformats.org/drawingml/2006/table">
            <a:tbl>
              <a:tblPr firstRow="1" bandRow="1">
                <a:tableStyleId>{5C22544A-7EE6-4342-B048-85BDC9FD1C3A}</a:tableStyleId>
              </a:tblPr>
              <a:tblGrid>
                <a:gridCol w="366663"/>
                <a:gridCol w="1683430"/>
                <a:gridCol w="470187"/>
                <a:gridCol w="2384315"/>
                <a:gridCol w="2122579"/>
                <a:gridCol w="1829809"/>
              </a:tblGrid>
              <a:tr h="928958">
                <a:tc gridSpan="2">
                  <a:txBody>
                    <a:bodyPr/>
                    <a:lstStyle/>
                    <a:p>
                      <a:r>
                        <a:rPr kumimoji="0" lang="en-GB" sz="1300" b="1" u="none" strike="noStrike" kern="1200" baseline="0" dirty="0" smtClean="0"/>
                        <a:t>Learning Outcome (LO) </a:t>
                      </a:r>
                    </a:p>
                    <a:p>
                      <a:r>
                        <a:rPr kumimoji="0" lang="en-GB" sz="1300" b="1" u="none" strike="noStrike" kern="1200" baseline="0" dirty="0" smtClean="0"/>
                        <a:t>The learner will:</a:t>
                      </a:r>
                      <a:endParaRPr kumimoji="0" lang="en-GB" sz="1300" b="1" i="0" u="none" strike="noStrike" kern="1200" baseline="0" dirty="0" smtClean="0">
                        <a:solidFill>
                          <a:schemeClr val="lt1"/>
                        </a:solidFill>
                        <a:latin typeface="+mn-lt"/>
                        <a:ea typeface="+mn-ea"/>
                        <a:cs typeface="+mn-cs"/>
                      </a:endParaRPr>
                    </a:p>
                  </a:txBody>
                  <a:tcPr/>
                </a:tc>
                <a:tc hMerge="1">
                  <a:txBody>
                    <a:bodyPr/>
                    <a:lstStyle/>
                    <a:p>
                      <a:endParaRPr lang="en-GB"/>
                    </a:p>
                  </a:txBody>
                  <a:tcPr/>
                </a:tc>
                <a:tc gridSpan="2">
                  <a:txBody>
                    <a:bodyPr/>
                    <a:lstStyle/>
                    <a:p>
                      <a:r>
                        <a:rPr kumimoji="0" lang="en-GB" sz="1300" b="1" u="none" strike="noStrike" kern="1200" baseline="0" dirty="0" smtClean="0"/>
                        <a:t>Pass </a:t>
                      </a:r>
                    </a:p>
                    <a:p>
                      <a:r>
                        <a:rPr kumimoji="0" lang="en-GB" sz="1300" b="1" u="none" strike="noStrike" kern="1200" baseline="0" dirty="0" smtClean="0"/>
                        <a:t>The assessment criteria are the pass requirements for this unit. </a:t>
                      </a:r>
                    </a:p>
                    <a:p>
                      <a:r>
                        <a:rPr kumimoji="0" lang="en-GB" sz="1300" b="1" u="none" strike="noStrike" kern="1200" baseline="0" dirty="0" smtClean="0"/>
                        <a:t>The learner can: </a:t>
                      </a:r>
                      <a:endParaRPr kumimoji="0" lang="en-GB" sz="1300" b="1" i="0" u="none" strike="noStrike" kern="1200" baseline="0" dirty="0" smtClean="0">
                        <a:solidFill>
                          <a:schemeClr val="lt1"/>
                        </a:solidFill>
                        <a:latin typeface="+mn-lt"/>
                        <a:ea typeface="+mn-ea"/>
                        <a:cs typeface="+mn-cs"/>
                      </a:endParaRPr>
                    </a:p>
                  </a:txBody>
                  <a:tcPr/>
                </a:tc>
                <a:tc hMerge="1">
                  <a:txBody>
                    <a:bodyPr/>
                    <a:lstStyle/>
                    <a:p>
                      <a:endParaRPr lang="en-GB"/>
                    </a:p>
                  </a:txBody>
                  <a:tcPr/>
                </a:tc>
                <a:tc>
                  <a:txBody>
                    <a:bodyPr/>
                    <a:lstStyle/>
                    <a:p>
                      <a:r>
                        <a:rPr kumimoji="0" lang="en-GB" sz="1300" b="1" u="none" strike="noStrike" kern="1200" baseline="0" dirty="0" smtClean="0"/>
                        <a:t>Merit </a:t>
                      </a:r>
                    </a:p>
                    <a:p>
                      <a:r>
                        <a:rPr kumimoji="0" lang="en-GB" sz="1300" b="1" u="none" strike="noStrike" kern="1200" baseline="0" dirty="0" smtClean="0"/>
                        <a:t>For merit the evidence must show that, in addition to the pass criteria, the learner is able to: </a:t>
                      </a:r>
                      <a:endParaRPr kumimoji="0" lang="en-GB" sz="1300" b="1" i="0" u="none" strike="noStrike" kern="1200" baseline="0" dirty="0" smtClean="0">
                        <a:solidFill>
                          <a:schemeClr val="lt1"/>
                        </a:solidFill>
                        <a:latin typeface="+mn-lt"/>
                        <a:ea typeface="+mn-ea"/>
                        <a:cs typeface="+mn-cs"/>
                      </a:endParaRPr>
                    </a:p>
                  </a:txBody>
                  <a:tcPr/>
                </a:tc>
                <a:tc>
                  <a:txBody>
                    <a:bodyPr/>
                    <a:lstStyle/>
                    <a:p>
                      <a:r>
                        <a:rPr kumimoji="0" lang="en-GB" sz="1300" b="1" u="none" strike="noStrike" kern="1200" baseline="0" dirty="0" smtClean="0"/>
                        <a:t>Distinction </a:t>
                      </a:r>
                    </a:p>
                    <a:p>
                      <a:r>
                        <a:rPr kumimoji="0" lang="en-GB" sz="1300" b="1" u="none" strike="noStrike" kern="1200" baseline="0" dirty="0" smtClean="0"/>
                        <a:t>For distinction the evidence must show that, in addition to the pass and merit criteria, the learner is able to: </a:t>
                      </a:r>
                      <a:endParaRPr kumimoji="0" lang="en-GB" sz="1300" b="1" i="0" u="none" strike="noStrike" kern="1200" baseline="0" dirty="0" smtClean="0">
                        <a:solidFill>
                          <a:schemeClr val="lt1"/>
                        </a:solidFill>
                        <a:latin typeface="+mn-lt"/>
                        <a:ea typeface="+mn-ea"/>
                        <a:cs typeface="+mn-cs"/>
                      </a:endParaRPr>
                    </a:p>
                  </a:txBody>
                  <a:tcPr/>
                </a:tc>
              </a:tr>
              <a:tr h="646232">
                <a:tc>
                  <a:txBody>
                    <a:bodyPr/>
                    <a:lstStyle/>
                    <a:p>
                      <a:pPr marL="0" algn="l" rtl="0" eaLnBrk="1" latinLnBrk="0" hangingPunct="1"/>
                      <a:r>
                        <a:rPr kumimoji="0" lang="en-GB" sz="1300" b="1" kern="1200" dirty="0" smtClean="0"/>
                        <a:t>1</a:t>
                      </a:r>
                      <a:endParaRPr kumimoji="0" lang="en-GB" sz="1300" b="1" kern="1200" dirty="0">
                        <a:solidFill>
                          <a:schemeClr val="dk1"/>
                        </a:solidFill>
                        <a:latin typeface="+mn-lt"/>
                        <a:ea typeface="+mn-ea"/>
                        <a:cs typeface="+mn-cs"/>
                      </a:endParaRPr>
                    </a:p>
                  </a:txBody>
                  <a:tcPr/>
                </a:tc>
                <a:tc>
                  <a:txBody>
                    <a:bodyPr/>
                    <a:lstStyle/>
                    <a:p>
                      <a:r>
                        <a:rPr kumimoji="0" lang="en-GB" sz="1300" b="0" i="0" u="none" strike="noStrike" kern="1200" baseline="0" dirty="0" smtClean="0">
                          <a:solidFill>
                            <a:schemeClr val="dk1"/>
                          </a:solidFill>
                          <a:latin typeface="+mn-lt"/>
                          <a:ea typeface="+mn-ea"/>
                          <a:cs typeface="+mn-cs"/>
                        </a:rPr>
                        <a:t>Understand theory and applications of digital graphics technology</a:t>
                      </a:r>
                    </a:p>
                  </a:txBody>
                  <a:tcPr/>
                </a:tc>
                <a:tc>
                  <a:txBody>
                    <a:bodyPr/>
                    <a:lstStyle/>
                    <a:p>
                      <a:pPr marL="0" algn="l" rtl="0" eaLnBrk="1" latinLnBrk="0" hangingPunct="1"/>
                      <a:r>
                        <a:rPr kumimoji="0" lang="en-GB" sz="1300" b="1" kern="1200" dirty="0" smtClean="0"/>
                        <a:t>P1</a:t>
                      </a:r>
                      <a:endParaRPr kumimoji="0" lang="en-GB" sz="1300" b="1" kern="1200" dirty="0">
                        <a:solidFill>
                          <a:schemeClr val="dk1"/>
                        </a:solidFill>
                        <a:latin typeface="+mn-lt"/>
                        <a:ea typeface="+mn-ea"/>
                        <a:cs typeface="+mn-cs"/>
                      </a:endParaRPr>
                    </a:p>
                  </a:txBody>
                  <a:tcPr/>
                </a:tc>
                <a:tc>
                  <a:txBody>
                    <a:bodyPr/>
                    <a:lstStyle/>
                    <a:p>
                      <a:r>
                        <a:rPr kumimoji="0" lang="en-GB" sz="1300" b="0" i="0" u="none" strike="noStrike" kern="1200" baseline="0" dirty="0" smtClean="0">
                          <a:solidFill>
                            <a:schemeClr val="dk1"/>
                          </a:solidFill>
                          <a:latin typeface="+mn-lt"/>
                          <a:ea typeface="+mn-ea"/>
                          <a:cs typeface="+mn-cs"/>
                        </a:rPr>
                        <a:t>Describe theory and applications of digital graphics technology with some appropriate use of subject terminology 	</a:t>
                      </a:r>
                    </a:p>
                  </a:txBody>
                  <a:tcPr/>
                </a:tc>
                <a:tc>
                  <a:txBody>
                    <a:bodyPr/>
                    <a:lstStyle/>
                    <a:p>
                      <a:r>
                        <a:rPr kumimoji="0" lang="en-GB" sz="1300" b="1" i="0" u="none" strike="noStrike" kern="1200" baseline="0" dirty="0" smtClean="0">
                          <a:solidFill>
                            <a:schemeClr val="dk1"/>
                          </a:solidFill>
                          <a:latin typeface="+mn-lt"/>
                          <a:ea typeface="+mn-ea"/>
                          <a:cs typeface="+mn-cs"/>
                        </a:rPr>
                        <a:t>M1</a:t>
                      </a:r>
                      <a:r>
                        <a:rPr kumimoji="0" lang="en-GB" sz="1300" b="0" i="0" u="none" strike="noStrike" kern="1200" baseline="0" dirty="0" smtClean="0">
                          <a:solidFill>
                            <a:schemeClr val="dk1"/>
                          </a:solidFill>
                          <a:latin typeface="+mn-lt"/>
                          <a:ea typeface="+mn-ea"/>
                          <a:cs typeface="+mn-cs"/>
                        </a:rPr>
                        <a:t> Explain different settings used for different outputs 	</a:t>
                      </a:r>
                    </a:p>
                  </a:txBody>
                  <a:tcPr/>
                </a:tc>
                <a:tc>
                  <a:txBody>
                    <a:bodyPr/>
                    <a:lstStyle/>
                    <a:p>
                      <a:r>
                        <a:rPr kumimoji="0" lang="en-GB" sz="1300" b="1" i="0" u="none" strike="noStrike" kern="1200" baseline="0" dirty="0" smtClean="0">
                          <a:solidFill>
                            <a:schemeClr val="dk1"/>
                          </a:solidFill>
                          <a:latin typeface="+mn-lt"/>
                          <a:ea typeface="+mn-ea"/>
                          <a:cs typeface="+mn-cs"/>
                        </a:rPr>
                        <a:t>D1</a:t>
                      </a:r>
                      <a:r>
                        <a:rPr kumimoji="0" lang="en-GB" sz="1300" b="0" i="0" u="none" strike="noStrike" kern="1200" baseline="0" dirty="0" smtClean="0">
                          <a:solidFill>
                            <a:schemeClr val="dk1"/>
                          </a:solidFill>
                          <a:latin typeface="+mn-lt"/>
                          <a:ea typeface="+mn-ea"/>
                          <a:cs typeface="+mn-cs"/>
                        </a:rPr>
                        <a:t> Critically evaluate a range of digital graphics for interactive media</a:t>
                      </a:r>
                      <a:endParaRPr kumimoji="0" lang="en-GB" sz="1300" kern="1200" dirty="0">
                        <a:solidFill>
                          <a:schemeClr val="dk1"/>
                        </a:solidFill>
                        <a:latin typeface="+mn-lt"/>
                        <a:ea typeface="+mn-ea"/>
                        <a:cs typeface="+mn-cs"/>
                      </a:endParaRPr>
                    </a:p>
                  </a:txBody>
                  <a:tcPr/>
                </a:tc>
              </a:tr>
              <a:tr h="925408">
                <a:tc>
                  <a:txBody>
                    <a:bodyPr/>
                    <a:lstStyle/>
                    <a:p>
                      <a:r>
                        <a:rPr kumimoji="0" lang="en-GB" sz="1300" b="1" kern="1200" dirty="0" smtClean="0"/>
                        <a:t>2</a:t>
                      </a:r>
                      <a:endParaRPr kumimoji="0" lang="en-GB" sz="1300" b="1" kern="1200" dirty="0">
                        <a:solidFill>
                          <a:schemeClr val="dk1"/>
                        </a:solidFill>
                        <a:latin typeface="+mn-lt"/>
                        <a:ea typeface="+mn-ea"/>
                        <a:cs typeface="+mn-cs"/>
                      </a:endParaRPr>
                    </a:p>
                  </a:txBody>
                  <a:tcPr/>
                </a:tc>
                <a:tc>
                  <a:txBody>
                    <a:bodyPr/>
                    <a:lstStyle/>
                    <a:p>
                      <a:r>
                        <a:rPr kumimoji="0" lang="en-GB" sz="1300" b="0" i="0" u="none" strike="noStrike" kern="1200" baseline="0" dirty="0" smtClean="0">
                          <a:solidFill>
                            <a:schemeClr val="dk1"/>
                          </a:solidFill>
                          <a:latin typeface="+mn-lt"/>
                          <a:ea typeface="+mn-ea"/>
                          <a:cs typeface="+mn-cs"/>
                        </a:rPr>
                        <a:t>Be able to generate ideas for digital graphics for an interactive media product 	</a:t>
                      </a:r>
                    </a:p>
                  </a:txBody>
                  <a:tcPr/>
                </a:tc>
                <a:tc>
                  <a:txBody>
                    <a:bodyPr/>
                    <a:lstStyle/>
                    <a:p>
                      <a:r>
                        <a:rPr kumimoji="0" lang="en-GB" sz="1300" b="1" kern="1200" dirty="0" smtClean="0"/>
                        <a:t>P2</a:t>
                      </a:r>
                      <a:endParaRPr kumimoji="0" lang="en-GB" sz="1300" b="1" kern="1200" dirty="0">
                        <a:solidFill>
                          <a:schemeClr val="dk1"/>
                        </a:solidFill>
                        <a:latin typeface="+mn-lt"/>
                        <a:ea typeface="+mn-ea"/>
                        <a:cs typeface="+mn-cs"/>
                      </a:endParaRPr>
                    </a:p>
                  </a:txBody>
                  <a:tcPr/>
                </a:tc>
                <a:tc>
                  <a:txBody>
                    <a:bodyPr/>
                    <a:lstStyle/>
                    <a:p>
                      <a:r>
                        <a:rPr kumimoji="0" lang="en-GB" sz="1300" b="0" i="0" u="none" strike="noStrike" kern="1200" baseline="0" dirty="0" smtClean="0">
                          <a:solidFill>
                            <a:schemeClr val="dk1"/>
                          </a:solidFill>
                          <a:latin typeface="+mn-lt"/>
                          <a:ea typeface="+mn-ea"/>
                          <a:cs typeface="+mn-cs"/>
                        </a:rPr>
                        <a:t>Generate outline ideas for digital graphics for an interactive media product working within appropriate conventions and with some assistance 	</a:t>
                      </a:r>
                    </a:p>
                  </a:txBody>
                  <a:tcPr/>
                </a:tc>
                <a:tc>
                  <a:txBody>
                    <a:bodyPr/>
                    <a:lstStyle/>
                    <a:p>
                      <a:r>
                        <a:rPr kumimoji="0" lang="en-GB" sz="1300" b="1" i="0" u="none" strike="noStrike" kern="1200" baseline="0" dirty="0" smtClean="0">
                          <a:solidFill>
                            <a:schemeClr val="dk1"/>
                          </a:solidFill>
                          <a:latin typeface="+mn-lt"/>
                          <a:ea typeface="+mn-ea"/>
                          <a:cs typeface="+mn-cs"/>
                        </a:rPr>
                        <a:t>M2</a:t>
                      </a:r>
                      <a:r>
                        <a:rPr kumimoji="0" lang="en-GB" sz="1300" b="0" i="0" u="none" strike="noStrike" kern="1200" baseline="0" dirty="0" smtClean="0">
                          <a:solidFill>
                            <a:schemeClr val="dk1"/>
                          </a:solidFill>
                          <a:latin typeface="+mn-lt"/>
                          <a:ea typeface="+mn-ea"/>
                          <a:cs typeface="+mn-cs"/>
                        </a:rPr>
                        <a:t> Provide a detailed plan of ideas generated for digital graphics for an interactive media product 	</a:t>
                      </a:r>
                    </a:p>
                    <a:p>
                      <a:endParaRPr kumimoji="0" lang="en-GB" sz="1300" kern="1200" dirty="0">
                        <a:solidFill>
                          <a:schemeClr val="dk1"/>
                        </a:solidFill>
                        <a:latin typeface="+mn-lt"/>
                        <a:ea typeface="+mn-ea"/>
                        <a:cs typeface="+mn-cs"/>
                      </a:endParaRPr>
                    </a:p>
                  </a:txBody>
                  <a:tcPr/>
                </a:tc>
                <a:tc>
                  <a:txBody>
                    <a:bodyPr/>
                    <a:lstStyle/>
                    <a:p>
                      <a:r>
                        <a:rPr kumimoji="0" lang="en-GB" sz="1300" b="1" i="0" u="none" strike="noStrike" kern="1200" baseline="0" dirty="0" smtClean="0">
                          <a:solidFill>
                            <a:schemeClr val="dk1"/>
                          </a:solidFill>
                          <a:latin typeface="+mn-lt"/>
                          <a:ea typeface="+mn-ea"/>
                          <a:cs typeface="+mn-cs"/>
                        </a:rPr>
                        <a:t>D2</a:t>
                      </a:r>
                      <a:r>
                        <a:rPr kumimoji="0" lang="en-GB" sz="1300" b="0" i="0" u="none" strike="noStrike" kern="1200" baseline="0" dirty="0" smtClean="0">
                          <a:solidFill>
                            <a:schemeClr val="dk1"/>
                          </a:solidFill>
                          <a:latin typeface="+mn-lt"/>
                          <a:ea typeface="+mn-ea"/>
                          <a:cs typeface="+mn-cs"/>
                        </a:rPr>
                        <a:t> Justify decisions made in producing the detailed plan 	</a:t>
                      </a:r>
                    </a:p>
                  </a:txBody>
                  <a:tcPr/>
                </a:tc>
              </a:tr>
              <a:tr h="1009736">
                <a:tc>
                  <a:txBody>
                    <a:bodyPr/>
                    <a:lstStyle/>
                    <a:p>
                      <a:r>
                        <a:rPr kumimoji="0" lang="en-GB" sz="1300" b="1" kern="1200" dirty="0" smtClean="0"/>
                        <a:t>3</a:t>
                      </a:r>
                      <a:endParaRPr kumimoji="0" lang="en-GB" sz="1300" b="1" kern="1200" dirty="0">
                        <a:solidFill>
                          <a:schemeClr val="dk1"/>
                        </a:solidFill>
                        <a:latin typeface="+mn-lt"/>
                        <a:ea typeface="+mn-ea"/>
                        <a:cs typeface="+mn-cs"/>
                      </a:endParaRPr>
                    </a:p>
                  </a:txBody>
                  <a:tcPr>
                    <a:solidFill>
                      <a:srgbClr val="FFC000"/>
                    </a:solidFill>
                  </a:tcPr>
                </a:tc>
                <a:tc>
                  <a:txBody>
                    <a:bodyPr/>
                    <a:lstStyle/>
                    <a:p>
                      <a:r>
                        <a:rPr kumimoji="0" lang="en-GB" sz="1300" b="0" i="0" u="none" strike="noStrike" kern="1200" baseline="0" dirty="0" smtClean="0">
                          <a:solidFill>
                            <a:schemeClr val="dk1"/>
                          </a:solidFill>
                          <a:latin typeface="+mn-lt"/>
                          <a:ea typeface="+mn-ea"/>
                          <a:cs typeface="+mn-cs"/>
                        </a:rPr>
                        <a:t>Be able to create digital graphics for an interactive media product following industry practice</a:t>
                      </a:r>
                    </a:p>
                  </a:txBody>
                  <a:tcPr>
                    <a:solidFill>
                      <a:srgbClr val="FFC000"/>
                    </a:solidFill>
                  </a:tcPr>
                </a:tc>
                <a:tc>
                  <a:txBody>
                    <a:bodyPr/>
                    <a:lstStyle/>
                    <a:p>
                      <a:r>
                        <a:rPr kumimoji="0" lang="en-GB" sz="1300" b="1" kern="1200" dirty="0" smtClean="0"/>
                        <a:t>P3</a:t>
                      </a:r>
                      <a:endParaRPr kumimoji="0" lang="en-GB" sz="1300" b="1" kern="1200" dirty="0">
                        <a:solidFill>
                          <a:schemeClr val="dk1"/>
                        </a:solidFill>
                        <a:latin typeface="+mn-lt"/>
                        <a:ea typeface="+mn-ea"/>
                        <a:cs typeface="+mn-cs"/>
                      </a:endParaRPr>
                    </a:p>
                  </a:txBody>
                  <a:tcPr>
                    <a:solidFill>
                      <a:srgbClr val="FFC000"/>
                    </a:solidFill>
                  </a:tcPr>
                </a:tc>
                <a:tc>
                  <a:txBody>
                    <a:bodyPr/>
                    <a:lstStyle/>
                    <a:p>
                      <a:r>
                        <a:rPr kumimoji="0" lang="en-GB" sz="1300" b="0" i="0" u="none" strike="noStrike" kern="1200" baseline="0" dirty="0" smtClean="0">
                          <a:solidFill>
                            <a:schemeClr val="dk1"/>
                          </a:solidFill>
                          <a:latin typeface="+mn-lt"/>
                          <a:ea typeface="+mn-ea"/>
                          <a:cs typeface="+mn-cs"/>
                        </a:rPr>
                        <a:t>Create digital graphics for an interactive media product following industry practice, working within appropriate conventions and with some assistance</a:t>
                      </a:r>
                    </a:p>
                  </a:txBody>
                  <a:tcPr>
                    <a:solidFill>
                      <a:srgbClr val="FFC000"/>
                    </a:solidFill>
                  </a:tcPr>
                </a:tc>
                <a:tc>
                  <a:txBody>
                    <a:bodyPr/>
                    <a:lstStyle/>
                    <a:p>
                      <a:endParaRPr kumimoji="0" lang="en-GB" sz="1300" kern="1200" dirty="0" smtClean="0">
                        <a:solidFill>
                          <a:schemeClr val="dk1"/>
                        </a:solidFill>
                        <a:latin typeface="+mn-lt"/>
                        <a:ea typeface="+mn-ea"/>
                        <a:cs typeface="+mn-cs"/>
                      </a:endParaRPr>
                    </a:p>
                  </a:txBody>
                  <a:tcPr>
                    <a:solidFill>
                      <a:srgbClr val="FFC000"/>
                    </a:solidFill>
                  </a:tcPr>
                </a:tc>
                <a:tc>
                  <a:txBody>
                    <a:bodyPr/>
                    <a:lstStyle/>
                    <a:p>
                      <a:r>
                        <a:rPr kumimoji="0" lang="en-GB" sz="1300" b="1" i="0" u="none" strike="noStrike" kern="1200" baseline="0" dirty="0" smtClean="0">
                          <a:solidFill>
                            <a:schemeClr val="dk1"/>
                          </a:solidFill>
                          <a:latin typeface="+mn-lt"/>
                          <a:ea typeface="+mn-ea"/>
                          <a:cs typeface="+mn-cs"/>
                        </a:rPr>
                        <a:t>D3</a:t>
                      </a:r>
                      <a:r>
                        <a:rPr kumimoji="0" lang="en-GB" sz="1300" b="0" i="0" u="none" strike="noStrike" kern="1200" baseline="0" dirty="0" smtClean="0">
                          <a:solidFill>
                            <a:schemeClr val="dk1"/>
                          </a:solidFill>
                          <a:latin typeface="+mn-lt"/>
                          <a:ea typeface="+mn-ea"/>
                          <a:cs typeface="+mn-cs"/>
                        </a:rPr>
                        <a:t> Enhance digital graphics for an interactive media product using advanced skill	</a:t>
                      </a:r>
                    </a:p>
                  </a:txBody>
                  <a:tcPr>
                    <a:solidFill>
                      <a:srgbClr val="FFC000"/>
                    </a:solidFill>
                  </a:tcPr>
                </a:tc>
              </a:tr>
            </a:tbl>
          </a:graphicData>
        </a:graphic>
      </p:graphicFrame>
      <p:sp>
        <p:nvSpPr>
          <p:cNvPr id="3" name="Title 2"/>
          <p:cNvSpPr>
            <a:spLocks noGrp="1"/>
          </p:cNvSpPr>
          <p:nvPr>
            <p:ph type="title"/>
          </p:nvPr>
        </p:nvSpPr>
        <p:spPr>
          <a:xfrm>
            <a:off x="230832" y="116632"/>
            <a:ext cx="8733656" cy="504056"/>
          </a:xfrm>
        </p:spPr>
        <p:txBody>
          <a:bodyPr>
            <a:noAutofit/>
          </a:bodyPr>
          <a:lstStyle/>
          <a:p>
            <a:r>
              <a:rPr lang="en-GB" sz="3600" dirty="0" smtClean="0"/>
              <a:t>LO1 - Assessment Criteria</a:t>
            </a:r>
            <a:endParaRPr lang="en-GB" sz="3600" dirty="0"/>
          </a:p>
        </p:txBody>
      </p:sp>
    </p:spTree>
    <p:extLst>
      <p:ext uri="{BB962C8B-B14F-4D97-AF65-F5344CB8AC3E}">
        <p14:creationId xmlns:p14="http://schemas.microsoft.com/office/powerpoint/2010/main" val="165665613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44" y="661158"/>
            <a:ext cx="8858312" cy="5072098"/>
          </a:xfrm>
        </p:spPr>
        <p:txBody>
          <a:bodyPr>
            <a:noAutofit/>
          </a:bodyPr>
          <a:lstStyle/>
          <a:p>
            <a:pPr marL="255588" indent="-255588"/>
            <a:r>
              <a:rPr lang="en-GB" sz="1700" b="1" dirty="0" smtClean="0"/>
              <a:t>For P3</a:t>
            </a:r>
            <a:r>
              <a:rPr lang="en-GB" sz="1700" dirty="0"/>
              <a:t> </a:t>
            </a:r>
            <a:r>
              <a:rPr lang="en-GB" sz="1700" dirty="0" smtClean="0"/>
              <a:t>- Learners </a:t>
            </a:r>
            <a:r>
              <a:rPr lang="en-GB" sz="1700" dirty="0"/>
              <a:t>should create digital graphics for an interactive media product. This could be evidenced by the created graphic files supported by a report, which will illustrate the key tools and techniques used when optimising their graphics following industry practice listed in the teaching content. This could be evidenced as a series of annotated screenshots and/or video screen capture. There should be a range of different graphics created from the listed criteria. </a:t>
            </a:r>
          </a:p>
          <a:p>
            <a:pPr marL="255588" indent="-255588"/>
            <a:r>
              <a:rPr lang="en-GB" sz="1700" b="1" dirty="0" smtClean="0"/>
              <a:t>For D3</a:t>
            </a:r>
            <a:r>
              <a:rPr lang="en-GB" sz="1700" dirty="0" smtClean="0"/>
              <a:t> – This is </a:t>
            </a:r>
            <a:r>
              <a:rPr lang="en-GB" sz="1700" dirty="0"/>
              <a:t>an extension of P3; learners should use advanced skills to enhance the digital graphics that they have created. At least three of the advanced skills listed in the teaching content should be used to enhance graphics. Learners will work independently in creating their graphics. Evidence of techniques being used could be through before and after screenshots or video screen capture, which will demonstrate the use of advanced skills. </a:t>
            </a:r>
          </a:p>
          <a:p>
            <a:pPr marL="255588" indent="-255588"/>
            <a:r>
              <a:rPr lang="en-GB" sz="1700" b="1" dirty="0"/>
              <a:t>Suggested scenarios </a:t>
            </a:r>
            <a:r>
              <a:rPr lang="en-GB" sz="1700" dirty="0" smtClean="0"/>
              <a:t>- A </a:t>
            </a:r>
            <a:r>
              <a:rPr lang="en-GB" sz="1700" dirty="0"/>
              <a:t>detailed scenario could be introduced to allow learners to identify a purpose and audience for the graphics they will create using suggestions below. The scenario could be linked to a real company, a trip or fictional scenario, as it is not essential but would be beneficial for learners to create images from scratch, as opposed to editing existing </a:t>
            </a:r>
            <a:r>
              <a:rPr lang="en-GB" sz="1700" dirty="0" smtClean="0"/>
              <a:t>images.</a:t>
            </a:r>
          </a:p>
          <a:p>
            <a:pPr lvl="1"/>
            <a:r>
              <a:rPr lang="en-GB" sz="1700" dirty="0" smtClean="0"/>
              <a:t>Graphics </a:t>
            </a:r>
            <a:r>
              <a:rPr lang="en-GB" sz="1700" dirty="0"/>
              <a:t>for a DVD menu for a forthcoming film release (e.g. background, animated introduction, rollover menu options). </a:t>
            </a:r>
          </a:p>
          <a:p>
            <a:pPr lvl="1"/>
            <a:r>
              <a:rPr lang="en-GB" sz="1700" dirty="0"/>
              <a:t>Graphics for a video game (e.g. players, background image, collectable items </a:t>
            </a:r>
            <a:r>
              <a:rPr lang="en-GB" sz="1700" dirty="0" smtClean="0"/>
              <a:t>etc.)</a:t>
            </a:r>
            <a:endParaRPr lang="en-GB" sz="1700" dirty="0"/>
          </a:p>
          <a:p>
            <a:pPr lvl="1"/>
            <a:r>
              <a:rPr lang="en-GB" sz="1700" dirty="0"/>
              <a:t>Graphics for an interactive television channel (background image, selectable rollover menu options, channel logo</a:t>
            </a:r>
            <a:r>
              <a:rPr lang="en-GB" sz="1700" dirty="0" smtClean="0"/>
              <a:t>).</a:t>
            </a:r>
            <a:endParaRPr lang="en-GB" sz="1700" dirty="0"/>
          </a:p>
        </p:txBody>
      </p:sp>
      <p:sp>
        <p:nvSpPr>
          <p:cNvPr id="2" name="Title 1"/>
          <p:cNvSpPr>
            <a:spLocks noGrp="1"/>
          </p:cNvSpPr>
          <p:nvPr>
            <p:ph type="title"/>
          </p:nvPr>
        </p:nvSpPr>
        <p:spPr>
          <a:xfrm>
            <a:off x="107504" y="116632"/>
            <a:ext cx="8928992" cy="452568"/>
          </a:xfrm>
        </p:spPr>
        <p:txBody>
          <a:bodyPr>
            <a:normAutofit fontScale="90000"/>
          </a:bodyPr>
          <a:lstStyle/>
          <a:p>
            <a:r>
              <a:rPr lang="en-GB" dirty="0"/>
              <a:t>Assessment Criteria </a:t>
            </a:r>
            <a:r>
              <a:rPr lang="en-GB" dirty="0" smtClean="0"/>
              <a:t>P3 and </a:t>
            </a:r>
            <a:r>
              <a:rPr lang="en-GB" dirty="0"/>
              <a:t>D3</a:t>
            </a:r>
            <a:endParaRPr lang="en-US" b="1"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764704"/>
            <a:ext cx="6768752" cy="5328592"/>
          </a:xfrm>
        </p:spPr>
        <p:txBody>
          <a:bodyPr>
            <a:noAutofit/>
          </a:bodyPr>
          <a:lstStyle/>
          <a:p>
            <a:pPr marL="255588" indent="-255588"/>
            <a:r>
              <a:rPr lang="en-GB" sz="2000" dirty="0" smtClean="0"/>
              <a:t>For at least two of your four images it will be necessary to source your own external images for editing and manipulation. These images need to be appropriate for the theme and in line with the house style of your company.</a:t>
            </a:r>
          </a:p>
          <a:p>
            <a:pPr marL="255588" indent="-255588"/>
            <a:r>
              <a:rPr lang="en-GB" sz="2000" dirty="0" smtClean="0"/>
              <a:t>From the previous LO you will have decided the company colours and intended design features. Copyright and quality need to be a consideration when collecting the images, also the authenticity of the source materials, dimensions and content.</a:t>
            </a:r>
          </a:p>
          <a:p>
            <a:pPr marL="255588" indent="-255588"/>
            <a:r>
              <a:rPr lang="en-GB" sz="2000" dirty="0" smtClean="0"/>
              <a:t>Collecting from a camera and/or scanner is necessary, these could be images like a device, a shop front, a hand to put the device in etc. but evidence needs to be provided that these images are sourced by you.</a:t>
            </a:r>
          </a:p>
          <a:p>
            <a:pPr marL="0" indent="0">
              <a:buNone/>
            </a:pPr>
            <a:r>
              <a:rPr lang="en-GB" sz="2000" b="1" dirty="0" smtClean="0"/>
              <a:t>P3.1</a:t>
            </a:r>
            <a:r>
              <a:rPr lang="en-GB" sz="2000" dirty="0" smtClean="0"/>
              <a:t> – </a:t>
            </a:r>
            <a:r>
              <a:rPr lang="en-GB" sz="2000" b="1" dirty="0"/>
              <a:t>Task </a:t>
            </a:r>
            <a:r>
              <a:rPr lang="en-GB" sz="2000" b="1" dirty="0" smtClean="0"/>
              <a:t>01 </a:t>
            </a:r>
            <a:r>
              <a:rPr lang="en-GB" sz="2000" b="1" dirty="0"/>
              <a:t>- </a:t>
            </a:r>
            <a:r>
              <a:rPr lang="en-GB" sz="2000" dirty="0" smtClean="0"/>
              <a:t>Source and collect images from three different sources, camera, scanner and royalty free websites and state the reasons for your choice of image.</a:t>
            </a:r>
            <a:endParaRPr lang="en-GB" sz="2000" dirty="0"/>
          </a:p>
        </p:txBody>
      </p:sp>
      <p:pic>
        <p:nvPicPr>
          <p:cNvPr id="1026" name="Picture 2">
            <a:hlinkClick r:id="rId2"/>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r="60780" b="38307"/>
          <a:stretch/>
        </p:blipFill>
        <p:spPr bwMode="auto">
          <a:xfrm>
            <a:off x="7020272" y="764704"/>
            <a:ext cx="1872679" cy="1656184"/>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a:hlinkClick r:id="rId4"/>
          </p:cNvP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5112" t="3126" r="59767" b="37600"/>
          <a:stretch/>
        </p:blipFill>
        <p:spPr bwMode="auto">
          <a:xfrm>
            <a:off x="7092280" y="2636912"/>
            <a:ext cx="1866196" cy="177080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a:hlinkClick r:id="rId6"/>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l="2506" t="3125" r="74596" b="56754"/>
          <a:stretch/>
        </p:blipFill>
        <p:spPr bwMode="auto">
          <a:xfrm>
            <a:off x="7120609" y="4635771"/>
            <a:ext cx="1771871" cy="174555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itle 1"/>
          <p:cNvSpPr>
            <a:spLocks noGrp="1"/>
          </p:cNvSpPr>
          <p:nvPr>
            <p:ph type="title"/>
          </p:nvPr>
        </p:nvSpPr>
        <p:spPr>
          <a:xfrm>
            <a:off x="107504" y="116632"/>
            <a:ext cx="8964488" cy="452568"/>
          </a:xfrm>
        </p:spPr>
        <p:txBody>
          <a:bodyPr>
            <a:noAutofit/>
          </a:bodyPr>
          <a:lstStyle/>
          <a:p>
            <a:r>
              <a:rPr lang="en-GB" dirty="0" smtClean="0"/>
              <a:t>P3.1 </a:t>
            </a:r>
            <a:r>
              <a:rPr lang="en-GB" dirty="0"/>
              <a:t>- Create graphics </a:t>
            </a:r>
            <a:r>
              <a:rPr lang="en-GB" dirty="0" smtClean="0"/>
              <a:t>- Sourcing</a:t>
            </a:r>
            <a:endParaRPr lang="en-GB" dirty="0"/>
          </a:p>
        </p:txBody>
      </p:sp>
    </p:spTree>
    <p:extLst>
      <p:ext uri="{BB962C8B-B14F-4D97-AF65-F5344CB8AC3E}">
        <p14:creationId xmlns:p14="http://schemas.microsoft.com/office/powerpoint/2010/main" val="26189669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692696"/>
            <a:ext cx="8784976" cy="5472607"/>
          </a:xfrm>
        </p:spPr>
        <p:txBody>
          <a:bodyPr>
            <a:noAutofit/>
          </a:bodyPr>
          <a:lstStyle/>
          <a:p>
            <a:pPr marL="255588" indent="-255588"/>
            <a:r>
              <a:rPr lang="en-GB" sz="1600" dirty="0" smtClean="0"/>
              <a:t>Taking into consideration the production skills gained from Unit 27, carry out and create the four images. For Distinction 2 of these should be interactive or animated. There are limitations on the graphics that need to be considered from previous tasks, these must be explained in the demonstration of skills. Remember to evidence the stages from initial page set up and dimensions to their finished products. The production demonstration must also link to the client brief specifically in terms of House Style, Costs, Expectations, Intent and needs of the audience.</a:t>
            </a:r>
          </a:p>
          <a:p>
            <a:pPr marL="0" indent="0">
              <a:buNone/>
            </a:pPr>
            <a:r>
              <a:rPr lang="en-GB" sz="1600" b="1" dirty="0" smtClean="0"/>
              <a:t>P3.2</a:t>
            </a:r>
            <a:r>
              <a:rPr lang="en-GB" sz="1600" dirty="0" smtClean="0"/>
              <a:t> – </a:t>
            </a:r>
            <a:r>
              <a:rPr lang="en-GB" sz="1600" b="1" dirty="0"/>
              <a:t>Task </a:t>
            </a:r>
            <a:r>
              <a:rPr lang="en-GB" sz="1600" b="1" dirty="0" smtClean="0"/>
              <a:t>02 </a:t>
            </a:r>
            <a:r>
              <a:rPr lang="en-GB" sz="1600" b="1" dirty="0"/>
              <a:t>- </a:t>
            </a:r>
            <a:r>
              <a:rPr lang="en-GB" sz="1600" dirty="0" smtClean="0"/>
              <a:t>Create a </a:t>
            </a:r>
            <a:r>
              <a:rPr lang="en-GB" sz="1600" b="1" dirty="0" smtClean="0"/>
              <a:t>Company Logo</a:t>
            </a:r>
            <a:r>
              <a:rPr lang="en-GB" sz="1600" dirty="0" smtClean="0"/>
              <a:t> using vector Tools that meets the needs of the Client.</a:t>
            </a:r>
          </a:p>
          <a:p>
            <a:pPr marL="285750" indent="-285750"/>
            <a:r>
              <a:rPr lang="en-GB" sz="1600" dirty="0"/>
              <a:t>These should include features such as sizing, cropping, scaling, changing resolution, </a:t>
            </a:r>
            <a:r>
              <a:rPr lang="en-GB" sz="1600" dirty="0" smtClean="0"/>
              <a:t>rotating.</a:t>
            </a:r>
          </a:p>
          <a:p>
            <a:pPr marL="0" indent="0">
              <a:buNone/>
            </a:pPr>
            <a:r>
              <a:rPr lang="en-GB" sz="1600" b="1" dirty="0" smtClean="0"/>
              <a:t>D3.1</a:t>
            </a:r>
            <a:r>
              <a:rPr lang="en-GB" sz="1600" dirty="0" smtClean="0"/>
              <a:t> – </a:t>
            </a:r>
            <a:r>
              <a:rPr lang="en-GB" sz="1600" b="1" dirty="0"/>
              <a:t>Task </a:t>
            </a:r>
            <a:r>
              <a:rPr lang="en-GB" sz="1600" b="1" dirty="0" smtClean="0"/>
              <a:t>03 </a:t>
            </a:r>
            <a:r>
              <a:rPr lang="en-GB" sz="1600" b="1" dirty="0"/>
              <a:t>– </a:t>
            </a:r>
            <a:r>
              <a:rPr lang="en-GB" sz="1600" dirty="0"/>
              <a:t>Demonstrate </a:t>
            </a:r>
            <a:r>
              <a:rPr lang="en-GB" sz="1600" dirty="0" smtClean="0"/>
              <a:t>advanced features within the package for the creation of the Logo e.g</a:t>
            </a:r>
            <a:r>
              <a:rPr lang="en-GB" sz="1600" dirty="0"/>
              <a:t>. e.g. sizing, cropping, scaling, changing resolution, </a:t>
            </a:r>
            <a:r>
              <a:rPr lang="en-GB" sz="1600" dirty="0" smtClean="0"/>
              <a:t>rotating, Layers, built </a:t>
            </a:r>
            <a:r>
              <a:rPr lang="en-GB" sz="1600" dirty="0"/>
              <a:t>in </a:t>
            </a:r>
            <a:r>
              <a:rPr lang="en-GB" sz="1600" dirty="0" smtClean="0"/>
              <a:t>Effects</a:t>
            </a:r>
            <a:r>
              <a:rPr lang="en-GB" sz="1600" dirty="0"/>
              <a:t>, </a:t>
            </a:r>
            <a:r>
              <a:rPr lang="en-GB" sz="1600" dirty="0" smtClean="0"/>
              <a:t>Masks</a:t>
            </a:r>
            <a:r>
              <a:rPr lang="en-GB" sz="1600" dirty="0"/>
              <a:t>, </a:t>
            </a:r>
            <a:r>
              <a:rPr lang="en-GB" sz="1600" dirty="0" smtClean="0"/>
              <a:t>Paths</a:t>
            </a:r>
            <a:r>
              <a:rPr lang="en-GB" sz="1600" dirty="0"/>
              <a:t>, </a:t>
            </a:r>
            <a:r>
              <a:rPr lang="en-GB" sz="1600" dirty="0" smtClean="0"/>
              <a:t>Feathering, Cloning, </a:t>
            </a:r>
            <a:r>
              <a:rPr lang="en-GB" sz="1600" dirty="0"/>
              <a:t>adjusting colour attributes, contrast, brightness, saturation</a:t>
            </a:r>
            <a:r>
              <a:rPr lang="en-GB" sz="1600" dirty="0" smtClean="0"/>
              <a:t>.</a:t>
            </a:r>
            <a:endParaRPr lang="en-GB" sz="1600" dirty="0"/>
          </a:p>
          <a:p>
            <a:pPr marL="0" indent="0">
              <a:buNone/>
            </a:pPr>
            <a:r>
              <a:rPr lang="en-GB" sz="1600" b="1" dirty="0" smtClean="0"/>
              <a:t>P3.3</a:t>
            </a:r>
            <a:r>
              <a:rPr lang="en-GB" sz="1600" dirty="0" smtClean="0"/>
              <a:t> - </a:t>
            </a:r>
            <a:r>
              <a:rPr lang="en-GB" sz="1600" b="1" dirty="0"/>
              <a:t>Task </a:t>
            </a:r>
            <a:r>
              <a:rPr lang="en-GB" sz="1600" b="1" dirty="0" smtClean="0"/>
              <a:t>04 </a:t>
            </a:r>
            <a:r>
              <a:rPr lang="en-GB" sz="1600" b="1" dirty="0"/>
              <a:t>– </a:t>
            </a:r>
            <a:r>
              <a:rPr lang="en-GB" sz="1600" dirty="0" smtClean="0"/>
              <a:t>Create </a:t>
            </a:r>
            <a:r>
              <a:rPr lang="en-GB" sz="1600" dirty="0"/>
              <a:t>a </a:t>
            </a:r>
            <a:r>
              <a:rPr lang="en-GB" sz="1600" b="1" dirty="0"/>
              <a:t>Company </a:t>
            </a:r>
            <a:r>
              <a:rPr lang="en-GB" sz="1600" b="1" dirty="0" smtClean="0"/>
              <a:t>Banner</a:t>
            </a:r>
            <a:r>
              <a:rPr lang="en-GB" sz="1600" dirty="0" smtClean="0"/>
              <a:t> </a:t>
            </a:r>
            <a:r>
              <a:rPr lang="en-GB" sz="1600" dirty="0"/>
              <a:t>using </a:t>
            </a:r>
            <a:r>
              <a:rPr lang="en-GB" sz="1600" dirty="0" smtClean="0"/>
              <a:t>Bitmap </a:t>
            </a:r>
            <a:r>
              <a:rPr lang="en-GB" sz="1600" dirty="0"/>
              <a:t>Tools that is in line with the Client Brief</a:t>
            </a:r>
            <a:r>
              <a:rPr lang="en-GB" sz="1600" dirty="0" smtClean="0"/>
              <a:t>.</a:t>
            </a:r>
          </a:p>
          <a:p>
            <a:pPr marL="255588" indent="-255588"/>
            <a:r>
              <a:rPr lang="en-GB" sz="1600" dirty="0"/>
              <a:t>These should include features such as sizing, cropping, scaling, changing resolution, rotating Remember </a:t>
            </a:r>
            <a:r>
              <a:rPr lang="en-GB" sz="1600" dirty="0" smtClean="0"/>
              <a:t>that the use of a scanned image, Camera Image and Sourced Inage must be evidenced. Images will need to be edited and combined within the finished product.</a:t>
            </a:r>
          </a:p>
          <a:p>
            <a:pPr marL="0" indent="0">
              <a:buNone/>
            </a:pPr>
            <a:r>
              <a:rPr lang="en-GB" sz="1600" b="1" dirty="0" smtClean="0"/>
              <a:t>D3.2 </a:t>
            </a:r>
            <a:r>
              <a:rPr lang="en-GB" sz="1600" b="1" dirty="0"/>
              <a:t>-</a:t>
            </a:r>
            <a:r>
              <a:rPr lang="en-GB" sz="1600" dirty="0"/>
              <a:t> </a:t>
            </a:r>
            <a:r>
              <a:rPr lang="en-GB" sz="1600" b="1" dirty="0"/>
              <a:t>Task </a:t>
            </a:r>
            <a:r>
              <a:rPr lang="en-GB" sz="1600" b="1" dirty="0" smtClean="0"/>
              <a:t>05 </a:t>
            </a:r>
            <a:r>
              <a:rPr lang="en-GB" sz="1600" b="1" dirty="0"/>
              <a:t>– </a:t>
            </a:r>
            <a:r>
              <a:rPr lang="en-GB" sz="1600" dirty="0" smtClean="0"/>
              <a:t>On your Banner, combine </a:t>
            </a:r>
            <a:r>
              <a:rPr lang="en-GB" sz="1600" dirty="0"/>
              <a:t>original and edited images </a:t>
            </a:r>
            <a:r>
              <a:rPr lang="en-GB" sz="1600" dirty="0" smtClean="0"/>
              <a:t>to a professional degree to </a:t>
            </a:r>
            <a:r>
              <a:rPr lang="en-GB" sz="1600" dirty="0"/>
              <a:t>meet a user </a:t>
            </a:r>
            <a:r>
              <a:rPr lang="en-GB" sz="1600" dirty="0" smtClean="0"/>
              <a:t>need using advanced tools such</a:t>
            </a:r>
          </a:p>
          <a:p>
            <a:pPr marL="285750" indent="-285750"/>
            <a:r>
              <a:rPr lang="en-GB" sz="1600" dirty="0" smtClean="0"/>
              <a:t>These should include features such as Layers</a:t>
            </a:r>
            <a:r>
              <a:rPr lang="en-GB" sz="1600" dirty="0"/>
              <a:t>, built in Effects, Filters, Masks, Paths, Feathering, Sharpening, Cloning, adjusting colour attributes, contrast, brightness, saturation</a:t>
            </a:r>
            <a:r>
              <a:rPr lang="en-GB" sz="1600" dirty="0" smtClean="0"/>
              <a:t>.</a:t>
            </a:r>
            <a:endParaRPr lang="en-GB" sz="1600" dirty="0"/>
          </a:p>
        </p:txBody>
      </p:sp>
      <p:sp>
        <p:nvSpPr>
          <p:cNvPr id="5" name="Title 1"/>
          <p:cNvSpPr>
            <a:spLocks noGrp="1"/>
          </p:cNvSpPr>
          <p:nvPr>
            <p:ph type="title"/>
          </p:nvPr>
        </p:nvSpPr>
        <p:spPr>
          <a:xfrm>
            <a:off x="107504" y="116632"/>
            <a:ext cx="8964488" cy="452568"/>
          </a:xfrm>
        </p:spPr>
        <p:txBody>
          <a:bodyPr>
            <a:noAutofit/>
          </a:bodyPr>
          <a:lstStyle/>
          <a:p>
            <a:r>
              <a:rPr lang="en-GB" dirty="0" smtClean="0"/>
              <a:t>P3.1 </a:t>
            </a:r>
            <a:r>
              <a:rPr lang="en-GB" dirty="0"/>
              <a:t>- Create graphics </a:t>
            </a:r>
            <a:r>
              <a:rPr lang="en-GB" dirty="0" smtClean="0"/>
              <a:t>- Creating</a:t>
            </a:r>
            <a:endParaRPr lang="en-GB" dirty="0"/>
          </a:p>
        </p:txBody>
      </p:sp>
    </p:spTree>
    <p:extLst>
      <p:ext uri="{BB962C8B-B14F-4D97-AF65-F5344CB8AC3E}">
        <p14:creationId xmlns:p14="http://schemas.microsoft.com/office/powerpoint/2010/main" val="7785175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764705"/>
            <a:ext cx="8712968" cy="5472607"/>
          </a:xfrm>
        </p:spPr>
        <p:txBody>
          <a:bodyPr>
            <a:noAutofit/>
          </a:bodyPr>
          <a:lstStyle/>
          <a:p>
            <a:pPr marL="0" indent="0">
              <a:buNone/>
            </a:pPr>
            <a:r>
              <a:rPr lang="en-GB" sz="1800" b="1" dirty="0" smtClean="0"/>
              <a:t>P3.4</a:t>
            </a:r>
            <a:r>
              <a:rPr lang="en-GB" sz="1800" dirty="0" smtClean="0"/>
              <a:t> </a:t>
            </a:r>
            <a:r>
              <a:rPr lang="en-GB" sz="1800" dirty="0"/>
              <a:t>- </a:t>
            </a:r>
            <a:r>
              <a:rPr lang="en-GB" sz="1800" b="1" dirty="0"/>
              <a:t>Task </a:t>
            </a:r>
            <a:r>
              <a:rPr lang="en-GB" sz="1800" b="1" dirty="0" smtClean="0"/>
              <a:t>06 </a:t>
            </a:r>
            <a:r>
              <a:rPr lang="en-GB" sz="1800" b="1" dirty="0"/>
              <a:t>– </a:t>
            </a:r>
            <a:r>
              <a:rPr lang="en-GB" sz="1800" dirty="0" smtClean="0"/>
              <a:t>Create </a:t>
            </a:r>
            <a:r>
              <a:rPr lang="en-GB" sz="1800" dirty="0"/>
              <a:t>a </a:t>
            </a:r>
            <a:r>
              <a:rPr lang="en-GB" sz="1800" b="1" dirty="0" smtClean="0"/>
              <a:t>Third Interactive Media Graphic</a:t>
            </a:r>
            <a:r>
              <a:rPr lang="en-GB" sz="1800" dirty="0" smtClean="0"/>
              <a:t> </a:t>
            </a:r>
            <a:r>
              <a:rPr lang="en-GB" sz="1800" dirty="0"/>
              <a:t>using Bitmap </a:t>
            </a:r>
            <a:r>
              <a:rPr lang="en-GB" sz="1800" dirty="0" smtClean="0"/>
              <a:t>or Vector Tools </a:t>
            </a:r>
            <a:r>
              <a:rPr lang="en-GB" sz="1800" dirty="0"/>
              <a:t>that is in line with the Client </a:t>
            </a:r>
            <a:r>
              <a:rPr lang="en-GB" sz="1800" dirty="0" smtClean="0"/>
              <a:t>Brief</a:t>
            </a:r>
            <a:endParaRPr lang="en-GB" sz="1800" dirty="0"/>
          </a:p>
          <a:p>
            <a:pPr marL="255588" indent="-255588"/>
            <a:r>
              <a:rPr lang="en-GB" sz="1800" dirty="0"/>
              <a:t>These should include features such as sizing, cropping, scaling, changing resolution, </a:t>
            </a:r>
            <a:r>
              <a:rPr lang="en-GB" sz="1800" dirty="0" smtClean="0"/>
              <a:t>rotating. And remember </a:t>
            </a:r>
            <a:r>
              <a:rPr lang="en-GB" sz="1800" dirty="0"/>
              <a:t>that the use of a scanned image, Camera Image and Sourced Inage must be evidenced.</a:t>
            </a:r>
          </a:p>
          <a:p>
            <a:pPr marL="0" indent="0">
              <a:buNone/>
            </a:pPr>
            <a:r>
              <a:rPr lang="en-GB" sz="1800" b="1" dirty="0" smtClean="0"/>
              <a:t>D3.3</a:t>
            </a:r>
            <a:r>
              <a:rPr lang="en-GB" sz="1800" dirty="0" smtClean="0"/>
              <a:t> </a:t>
            </a:r>
            <a:r>
              <a:rPr lang="en-GB" sz="1800" dirty="0"/>
              <a:t>- </a:t>
            </a:r>
            <a:r>
              <a:rPr lang="en-GB" sz="1800" b="1" dirty="0"/>
              <a:t>Task </a:t>
            </a:r>
            <a:r>
              <a:rPr lang="en-GB" sz="1800" b="1" dirty="0" smtClean="0"/>
              <a:t>07 </a:t>
            </a:r>
            <a:r>
              <a:rPr lang="en-GB" sz="1800" b="1" dirty="0"/>
              <a:t>– </a:t>
            </a:r>
            <a:r>
              <a:rPr lang="en-GB" sz="1800" dirty="0"/>
              <a:t>Demonstrate advanced features within the package for the creation of the 4</a:t>
            </a:r>
            <a:r>
              <a:rPr lang="en-GB" sz="1800" baseline="30000" dirty="0"/>
              <a:t>th</a:t>
            </a:r>
            <a:r>
              <a:rPr lang="en-GB" sz="1800" dirty="0"/>
              <a:t> Graphic e.g</a:t>
            </a:r>
            <a:r>
              <a:rPr lang="en-GB" sz="1800" dirty="0" smtClean="0"/>
              <a:t>. </a:t>
            </a:r>
            <a:r>
              <a:rPr lang="en-GB" sz="1800" dirty="0"/>
              <a:t>frames, (e.g. animation, </a:t>
            </a:r>
            <a:r>
              <a:rPr lang="en-GB" sz="1800" dirty="0" smtClean="0"/>
              <a:t>others),  </a:t>
            </a:r>
            <a:r>
              <a:rPr lang="en-GB" sz="1800" dirty="0"/>
              <a:t>Layers, built in Effects, Filters, Masks, Paths, Feathering, Sharpening, Cloning, adjusting colour attributes, contrast, brightness, saturation.</a:t>
            </a:r>
          </a:p>
          <a:p>
            <a:pPr marL="0" indent="0">
              <a:buNone/>
            </a:pPr>
            <a:r>
              <a:rPr lang="en-GB" sz="1800" b="1" dirty="0" smtClean="0"/>
              <a:t>P3.5</a:t>
            </a:r>
            <a:r>
              <a:rPr lang="en-GB" sz="1800" dirty="0" smtClean="0"/>
              <a:t> </a:t>
            </a:r>
            <a:r>
              <a:rPr lang="en-GB" sz="1800" dirty="0"/>
              <a:t>- </a:t>
            </a:r>
            <a:r>
              <a:rPr lang="en-GB" sz="1800" b="1" dirty="0"/>
              <a:t>Task </a:t>
            </a:r>
            <a:r>
              <a:rPr lang="en-GB" sz="1800" b="1" dirty="0" smtClean="0"/>
              <a:t>08 </a:t>
            </a:r>
            <a:r>
              <a:rPr lang="en-GB" sz="1800" b="1" dirty="0"/>
              <a:t>– </a:t>
            </a:r>
            <a:r>
              <a:rPr lang="en-GB" sz="1800" dirty="0"/>
              <a:t>Create a </a:t>
            </a:r>
            <a:r>
              <a:rPr lang="en-GB" sz="1800" b="1" dirty="0" smtClean="0"/>
              <a:t>Fourth </a:t>
            </a:r>
            <a:r>
              <a:rPr lang="en-GB" sz="1800" b="1" dirty="0"/>
              <a:t>Interactive Media Graphic</a:t>
            </a:r>
            <a:r>
              <a:rPr lang="en-GB" sz="1800" dirty="0"/>
              <a:t> using Bitmap or Vector Tools that is in line with the Client Brief.</a:t>
            </a:r>
          </a:p>
          <a:p>
            <a:pPr marL="255588" indent="-255588"/>
            <a:r>
              <a:rPr lang="en-GB" sz="1800" dirty="0"/>
              <a:t>These should include features such as sizing, cropping, scaling, changing resolution, </a:t>
            </a:r>
            <a:r>
              <a:rPr lang="en-GB" sz="1800" dirty="0" smtClean="0"/>
              <a:t>rotating. And remember </a:t>
            </a:r>
            <a:r>
              <a:rPr lang="en-GB" sz="1800" dirty="0"/>
              <a:t>that the use of a scanned image, Camera Image and Sourced Inage must be evidenced.</a:t>
            </a:r>
          </a:p>
          <a:p>
            <a:pPr marL="0" indent="0">
              <a:buNone/>
            </a:pPr>
            <a:r>
              <a:rPr lang="en-GB" sz="1800" b="1" dirty="0" smtClean="0"/>
              <a:t>D3.4</a:t>
            </a:r>
            <a:r>
              <a:rPr lang="en-GB" sz="1800" dirty="0" smtClean="0"/>
              <a:t> </a:t>
            </a:r>
            <a:r>
              <a:rPr lang="en-GB" sz="1800" dirty="0"/>
              <a:t>- </a:t>
            </a:r>
            <a:r>
              <a:rPr lang="en-GB" sz="1800" b="1" dirty="0"/>
              <a:t>Task </a:t>
            </a:r>
            <a:r>
              <a:rPr lang="en-GB" sz="1800" b="1" dirty="0" smtClean="0"/>
              <a:t>09 </a:t>
            </a:r>
            <a:r>
              <a:rPr lang="en-GB" sz="1800" b="1" dirty="0"/>
              <a:t>– </a:t>
            </a:r>
            <a:r>
              <a:rPr lang="en-GB" sz="1800" dirty="0"/>
              <a:t>Demonstrate advanced features within the package for the creation of the </a:t>
            </a:r>
            <a:r>
              <a:rPr lang="en-GB" sz="1800" dirty="0" smtClean="0"/>
              <a:t>4</a:t>
            </a:r>
            <a:r>
              <a:rPr lang="en-GB" sz="1800" baseline="30000" dirty="0" smtClean="0"/>
              <a:t>th</a:t>
            </a:r>
            <a:r>
              <a:rPr lang="en-GB" sz="1800" dirty="0" smtClean="0"/>
              <a:t> Graphic e.g. </a:t>
            </a:r>
            <a:r>
              <a:rPr lang="en-GB" sz="1800" dirty="0"/>
              <a:t>frames, (e.g. animation, </a:t>
            </a:r>
            <a:r>
              <a:rPr lang="en-GB" sz="1800" dirty="0" smtClean="0"/>
              <a:t>others), </a:t>
            </a:r>
            <a:r>
              <a:rPr lang="en-GB" sz="1800" dirty="0"/>
              <a:t>Layers, built in Effects, Filters, Masks, Paths, Feathering, Sharpening, Cloning, adjusting colour attributes, contrast, brightness, saturation</a:t>
            </a:r>
            <a:r>
              <a:rPr lang="en-GB" sz="1800" dirty="0" smtClean="0"/>
              <a:t>.</a:t>
            </a:r>
            <a:endParaRPr lang="en-GB" sz="1800" dirty="0"/>
          </a:p>
        </p:txBody>
      </p:sp>
      <p:sp>
        <p:nvSpPr>
          <p:cNvPr id="5" name="Title 1"/>
          <p:cNvSpPr>
            <a:spLocks noGrp="1"/>
          </p:cNvSpPr>
          <p:nvPr>
            <p:ph type="title"/>
          </p:nvPr>
        </p:nvSpPr>
        <p:spPr>
          <a:xfrm>
            <a:off x="107504" y="116632"/>
            <a:ext cx="8964488" cy="452568"/>
          </a:xfrm>
        </p:spPr>
        <p:txBody>
          <a:bodyPr>
            <a:noAutofit/>
          </a:bodyPr>
          <a:lstStyle/>
          <a:p>
            <a:r>
              <a:rPr lang="en-GB" dirty="0" smtClean="0"/>
              <a:t>P3.1 </a:t>
            </a:r>
            <a:r>
              <a:rPr lang="en-GB" dirty="0"/>
              <a:t>- Create graphics </a:t>
            </a:r>
            <a:r>
              <a:rPr lang="en-GB" dirty="0" smtClean="0"/>
              <a:t>- Creating</a:t>
            </a:r>
            <a:endParaRPr lang="en-GB" dirty="0"/>
          </a:p>
        </p:txBody>
      </p:sp>
    </p:spTree>
    <p:extLst>
      <p:ext uri="{BB962C8B-B14F-4D97-AF65-F5344CB8AC3E}">
        <p14:creationId xmlns:p14="http://schemas.microsoft.com/office/powerpoint/2010/main" val="331763284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692696"/>
            <a:ext cx="8712968" cy="5832647"/>
          </a:xfrm>
        </p:spPr>
        <p:txBody>
          <a:bodyPr>
            <a:noAutofit/>
          </a:bodyPr>
          <a:lstStyle/>
          <a:p>
            <a:pPr marL="228600" indent="-228600"/>
            <a:r>
              <a:rPr lang="en-GB" sz="1500" dirty="0" smtClean="0"/>
              <a:t>Even with the products completed there are constraints that need to be taken into consideration for the production of any image. </a:t>
            </a:r>
          </a:p>
          <a:p>
            <a:pPr marL="361950" lvl="1"/>
            <a:r>
              <a:rPr lang="en-GB" sz="1500" b="1" dirty="0" smtClean="0"/>
              <a:t>Format</a:t>
            </a:r>
            <a:r>
              <a:rPr lang="en-GB" sz="1500" dirty="0" smtClean="0"/>
              <a:t> – Vector vs. Bitmap, a vector image can be recreated and saved as a bitmap image within any decent art package, layers will be flattened, white space within the image will become non-transparent, DPI will be taken into account for the first time and finished output will affect the quality. However, Bitmap cannot be converted to Vector, in fact any bitmap file on a vector image makes it a bitmap image. Bitmaps are not scaleable.</a:t>
            </a:r>
            <a:endParaRPr lang="en-GB" sz="1500" dirty="0"/>
          </a:p>
          <a:p>
            <a:pPr marL="361950" lvl="1"/>
            <a:r>
              <a:rPr lang="en-GB" sz="1500" b="1" dirty="0" smtClean="0"/>
              <a:t>Size</a:t>
            </a:r>
            <a:r>
              <a:rPr lang="en-GB" sz="1500" dirty="0" smtClean="0"/>
              <a:t> – It is always a rule to make your image as large as possible to maintain the image quality. With a vector this is not important but with Bitmap quality will not be reduced if the image is printed smaller but will if the image is printed larger.  Compensation for this with increased resolution can help but only to a degree. File size becomes an issue.</a:t>
            </a:r>
            <a:endParaRPr lang="en-GB" sz="1500" dirty="0"/>
          </a:p>
          <a:p>
            <a:pPr marL="361950" lvl="1"/>
            <a:r>
              <a:rPr lang="en-GB" sz="1500" b="1" dirty="0"/>
              <a:t>R</a:t>
            </a:r>
            <a:r>
              <a:rPr lang="en-GB" sz="1500" b="1" dirty="0" smtClean="0"/>
              <a:t>esolution</a:t>
            </a:r>
            <a:r>
              <a:rPr lang="en-GB" sz="1500" dirty="0" smtClean="0"/>
              <a:t> – The higher the resolution the better the image, specifically when printing but this can be restricted if the printed is 600dpi. Screen resolution will make the image better quality but the higher the resolution, the larger the file size. </a:t>
            </a:r>
          </a:p>
          <a:p>
            <a:pPr marL="361950" lvl="1"/>
            <a:r>
              <a:rPr lang="en-GB" sz="1500" b="1" dirty="0" smtClean="0"/>
              <a:t>Colour</a:t>
            </a:r>
            <a:r>
              <a:rPr lang="en-GB" sz="1500" dirty="0" smtClean="0"/>
              <a:t> Depth– Most printers have either one colour wheel or the other, RGB or CYMK. If a saved RGB file is sent to a CMYK printer, the printer reallocates the colour tones to its own range. This can cause a slight colour difference and slow down the processes as the printer is calculating colour changes. Printing on glossy paper with enrich the colours, using a laser printer will create a postscript of the file which will benefit the colour matching.</a:t>
            </a:r>
          </a:p>
          <a:p>
            <a:pPr marL="361950" lvl="1"/>
            <a:r>
              <a:rPr lang="en-GB" sz="1500" b="1" dirty="0"/>
              <a:t>Dimensions</a:t>
            </a:r>
            <a:r>
              <a:rPr lang="en-GB" sz="1500" dirty="0"/>
              <a:t> – It is not good for an image to be stretched beyond its intended proportions but it is also not good for a banner to dominate the web page too much, or a Logo to be taller than wider, or a Navigation bar to be too thin or with too much space around the text. The saved dimensions will have an affect on quality if it is bitmap but not vector. </a:t>
            </a:r>
          </a:p>
          <a:p>
            <a:pPr marL="444500" lvl="1"/>
            <a:endParaRPr lang="en-GB" sz="1500" dirty="0"/>
          </a:p>
        </p:txBody>
      </p:sp>
      <p:sp>
        <p:nvSpPr>
          <p:cNvPr id="5" name="Title 1"/>
          <p:cNvSpPr txBox="1">
            <a:spLocks/>
          </p:cNvSpPr>
          <p:nvPr/>
        </p:nvSpPr>
        <p:spPr>
          <a:xfrm>
            <a:off x="107504" y="116632"/>
            <a:ext cx="8964488" cy="452568"/>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lang="en-US" sz="40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r>
              <a:rPr lang="en-GB" sz="2800" smtClean="0"/>
              <a:t>P3.1 - Create graphics – </a:t>
            </a:r>
            <a:r>
              <a:rPr lang="fr-FR" sz="2800" smtClean="0"/>
              <a:t>Optimisation and File formats</a:t>
            </a:r>
            <a:endParaRPr lang="en-GB" sz="2800" dirty="0"/>
          </a:p>
        </p:txBody>
      </p:sp>
    </p:spTree>
    <p:extLst>
      <p:ext uri="{BB962C8B-B14F-4D97-AF65-F5344CB8AC3E}">
        <p14:creationId xmlns:p14="http://schemas.microsoft.com/office/powerpoint/2010/main" val="27925178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07504" y="692697"/>
            <a:ext cx="8856984" cy="4824535"/>
          </a:xfrm>
        </p:spPr>
        <p:txBody>
          <a:bodyPr>
            <a:noAutofit/>
          </a:bodyPr>
          <a:lstStyle/>
          <a:p>
            <a:pPr marL="176213" lvl="1" indent="-176213"/>
            <a:r>
              <a:rPr lang="en-GB" sz="1600" b="1" dirty="0" smtClean="0"/>
              <a:t>Compression/optimisation</a:t>
            </a:r>
            <a:r>
              <a:rPr lang="en-GB" sz="1600" dirty="0" smtClean="0"/>
              <a:t> -  These will happen for a reason, either to shrink down the file size, make them more web compatible, allow the file to print faster, or because the image can handle a small amount of reduction without impacting on quality. With Vector this should not be a consideration as the file size will already be reduced. They should be optimised as much as possible so as not to fracture the created image.</a:t>
            </a:r>
            <a:endParaRPr lang="en-GB" sz="1600" dirty="0"/>
          </a:p>
          <a:p>
            <a:pPr marL="176213" lvl="1" indent="-176213"/>
            <a:r>
              <a:rPr lang="en-GB" sz="1600" b="1" dirty="0" smtClean="0"/>
              <a:t>Software </a:t>
            </a:r>
            <a:r>
              <a:rPr lang="en-GB" sz="1600" b="1" dirty="0"/>
              <a:t>and hardware </a:t>
            </a:r>
            <a:r>
              <a:rPr lang="en-GB" sz="1600" b="1" dirty="0" smtClean="0"/>
              <a:t>constraints </a:t>
            </a:r>
            <a:r>
              <a:rPr lang="en-GB" sz="1600" dirty="0" smtClean="0"/>
              <a:t>– you will be limited to printing, a Hoarding is up to 30ft across, whereas Logos need to printed on headers of documents so will need to hold together when small. Software wise a vector should not contain an image, hardware wise the screen resolution needs to be set high. Hardware Memory restrictions when working with very large images can have a major impact on time and control as can the version of the image packages. PS6 for instance requires more memory and a 64bit operating system.</a:t>
            </a:r>
          </a:p>
          <a:p>
            <a:pPr marL="176213" lvl="1" indent="-176213"/>
            <a:r>
              <a:rPr lang="en-GB" sz="1600" b="1" dirty="0" smtClean="0"/>
              <a:t>Final </a:t>
            </a:r>
            <a:r>
              <a:rPr lang="en-GB" sz="1600" b="1" dirty="0"/>
              <a:t>file format </a:t>
            </a:r>
            <a:r>
              <a:rPr lang="en-GB" sz="1600" dirty="0" smtClean="0"/>
              <a:t>– the finished output file format needs to be considered. Jpeg is the common format but the file will be flattened so it will be necessary to keep the original PSD file. For Vector saved versions of the file in JPEG at different sizes is common but the original still needs to be kept. PNG is good but restricted, the original program file format would be better but can cause incompatibility issues.</a:t>
            </a:r>
            <a:endParaRPr lang="en-GB" sz="1600" dirty="0"/>
          </a:p>
          <a:p>
            <a:pPr marL="0" indent="0">
              <a:buNone/>
            </a:pPr>
            <a:r>
              <a:rPr lang="en-GB" sz="1600" b="1" dirty="0" smtClean="0"/>
              <a:t>P3.6</a:t>
            </a:r>
            <a:r>
              <a:rPr lang="en-GB" sz="1600" dirty="0" smtClean="0"/>
              <a:t> – </a:t>
            </a:r>
            <a:r>
              <a:rPr lang="en-GB" sz="1600" b="1" dirty="0"/>
              <a:t>Task </a:t>
            </a:r>
            <a:r>
              <a:rPr lang="en-GB" sz="1600" b="1" dirty="0" smtClean="0"/>
              <a:t>10 </a:t>
            </a:r>
            <a:r>
              <a:rPr lang="en-GB" sz="1600" b="1" dirty="0"/>
              <a:t>– </a:t>
            </a:r>
            <a:r>
              <a:rPr lang="en-GB" sz="1600" dirty="0" smtClean="0"/>
              <a:t>Discuss with evidence the File Constraints of saving and exporting your four images.</a:t>
            </a:r>
            <a:endParaRPr lang="en-GB" sz="1600" dirty="0"/>
          </a:p>
        </p:txBody>
      </p:sp>
      <p:graphicFrame>
        <p:nvGraphicFramePr>
          <p:cNvPr id="16" name="Table 15"/>
          <p:cNvGraphicFramePr>
            <a:graphicFrameLocks noGrp="1"/>
          </p:cNvGraphicFramePr>
          <p:nvPr>
            <p:extLst>
              <p:ext uri="{D42A27DB-BD31-4B8C-83A1-F6EECF244321}">
                <p14:modId xmlns:p14="http://schemas.microsoft.com/office/powerpoint/2010/main" val="1951877131"/>
              </p:ext>
            </p:extLst>
          </p:nvPr>
        </p:nvGraphicFramePr>
        <p:xfrm>
          <a:off x="251520" y="5589240"/>
          <a:ext cx="8568952" cy="741680"/>
        </p:xfrm>
        <a:graphic>
          <a:graphicData uri="http://schemas.openxmlformats.org/drawingml/2006/table">
            <a:tbl>
              <a:tblPr firstRow="1" bandRow="1">
                <a:tableStyleId>{5C22544A-7EE6-4342-B048-85BDC9FD1C3A}</a:tableStyleId>
              </a:tblPr>
              <a:tblGrid>
                <a:gridCol w="2880320"/>
                <a:gridCol w="1331538"/>
                <a:gridCol w="2469020"/>
                <a:gridCol w="1888074"/>
              </a:tblGrid>
              <a:tr h="370840">
                <a:tc>
                  <a:txBody>
                    <a:bodyPr/>
                    <a:lstStyle/>
                    <a:p>
                      <a:pPr algn="ctr"/>
                      <a:r>
                        <a:rPr lang="en-GB" sz="1800" b="1" dirty="0" smtClean="0">
                          <a:latin typeface="Calibri" pitchFamily="34" charset="0"/>
                          <a:cs typeface="Calibri" pitchFamily="34" charset="0"/>
                        </a:rPr>
                        <a:t>Format</a:t>
                      </a:r>
                      <a:endParaRPr lang="en-GB" sz="1800" b="1" dirty="0">
                        <a:latin typeface="Calibri" pitchFamily="34" charset="0"/>
                        <a:cs typeface="Calibri" pitchFamily="34" charset="0"/>
                      </a:endParaRPr>
                    </a:p>
                  </a:txBody>
                  <a:tcPr/>
                </a:tc>
                <a:tc>
                  <a:txBody>
                    <a:bodyPr/>
                    <a:lstStyle/>
                    <a:p>
                      <a:pPr algn="ctr"/>
                      <a:r>
                        <a:rPr lang="en-GB" sz="1800" b="1" dirty="0" smtClean="0">
                          <a:latin typeface="Calibri" pitchFamily="34" charset="0"/>
                          <a:cs typeface="Calibri" pitchFamily="34" charset="0"/>
                        </a:rPr>
                        <a:t>Size</a:t>
                      </a:r>
                      <a:endParaRPr lang="en-GB" sz="1800" b="1" dirty="0">
                        <a:latin typeface="Calibri" pitchFamily="34" charset="0"/>
                        <a:cs typeface="Calibri" pitchFamily="34" charset="0"/>
                      </a:endParaRPr>
                    </a:p>
                  </a:txBody>
                  <a:tcPr/>
                </a:tc>
                <a:tc>
                  <a:txBody>
                    <a:bodyPr/>
                    <a:lstStyle/>
                    <a:p>
                      <a:pPr algn="ctr"/>
                      <a:r>
                        <a:rPr lang="en-GB" sz="1800" b="1" dirty="0" smtClean="0">
                          <a:latin typeface="Calibri" pitchFamily="34" charset="0"/>
                          <a:cs typeface="Calibri" pitchFamily="34" charset="0"/>
                        </a:rPr>
                        <a:t>Resolution</a:t>
                      </a:r>
                      <a:endParaRPr lang="en-GB" sz="1800" b="1" dirty="0">
                        <a:latin typeface="Calibri" pitchFamily="34" charset="0"/>
                        <a:cs typeface="Calibri" pitchFamily="34" charset="0"/>
                      </a:endParaRPr>
                    </a:p>
                  </a:txBody>
                  <a:tcPr/>
                </a:tc>
                <a:tc>
                  <a:txBody>
                    <a:bodyPr/>
                    <a:lstStyle/>
                    <a:p>
                      <a:pPr algn="ctr"/>
                      <a:r>
                        <a:rPr lang="en-GB" sz="1800" b="1" dirty="0" smtClean="0">
                          <a:latin typeface="Calibri" pitchFamily="34" charset="0"/>
                          <a:cs typeface="Calibri" pitchFamily="34" charset="0"/>
                        </a:rPr>
                        <a:t>Colour</a:t>
                      </a:r>
                      <a:endParaRPr lang="en-GB" sz="1800" b="1" dirty="0">
                        <a:latin typeface="Calibri" pitchFamily="34" charset="0"/>
                        <a:cs typeface="Calibri" pitchFamily="34" charset="0"/>
                      </a:endParaRPr>
                    </a:p>
                  </a:txBody>
                  <a:tcPr/>
                </a:tc>
              </a:tr>
              <a:tr h="370840">
                <a:tc>
                  <a:txBody>
                    <a:bodyPr/>
                    <a:lstStyle/>
                    <a:p>
                      <a:pPr algn="ctr"/>
                      <a:r>
                        <a:rPr lang="en-GB" sz="1800" b="1" dirty="0" smtClean="0">
                          <a:latin typeface="Calibri" pitchFamily="34" charset="0"/>
                          <a:cs typeface="Calibri" pitchFamily="34" charset="0"/>
                        </a:rPr>
                        <a:t>Compression / Optimisation</a:t>
                      </a:r>
                      <a:endParaRPr lang="en-GB" sz="1800" b="1" dirty="0">
                        <a:latin typeface="Calibri" pitchFamily="34" charset="0"/>
                        <a:cs typeface="Calibri" pitchFamily="34" charset="0"/>
                      </a:endParaRPr>
                    </a:p>
                  </a:txBody>
                  <a:tcPr/>
                </a:tc>
                <a:tc>
                  <a:txBody>
                    <a:bodyPr/>
                    <a:lstStyle/>
                    <a:p>
                      <a:pPr algn="ctr"/>
                      <a:r>
                        <a:rPr lang="en-GB" sz="1800" b="1" dirty="0" smtClean="0">
                          <a:latin typeface="Calibri" pitchFamily="34" charset="0"/>
                          <a:cs typeface="Calibri" pitchFamily="34" charset="0"/>
                        </a:rPr>
                        <a:t>Dimensions</a:t>
                      </a:r>
                      <a:endParaRPr lang="en-GB" sz="1800" b="1" dirty="0">
                        <a:latin typeface="Calibri" pitchFamily="34" charset="0"/>
                        <a:cs typeface="Calibri" pitchFamily="34" charset="0"/>
                      </a:endParaRPr>
                    </a:p>
                  </a:txBody>
                  <a:tcPr/>
                </a:tc>
                <a:tc>
                  <a:txBody>
                    <a:bodyPr/>
                    <a:lstStyle/>
                    <a:p>
                      <a:pPr algn="ctr"/>
                      <a:r>
                        <a:rPr lang="en-GB" sz="1800" b="1" dirty="0" smtClean="0">
                          <a:latin typeface="Calibri" pitchFamily="34" charset="0"/>
                          <a:cs typeface="Calibri" pitchFamily="34" charset="0"/>
                        </a:rPr>
                        <a:t>Software and Hardware</a:t>
                      </a:r>
                      <a:endParaRPr lang="en-GB" sz="1800" b="1" dirty="0">
                        <a:latin typeface="Calibri" pitchFamily="34" charset="0"/>
                        <a:cs typeface="Calibri" pitchFamily="34"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GB" sz="1800" b="1" kern="1200" dirty="0" smtClean="0">
                          <a:solidFill>
                            <a:schemeClr val="dk1"/>
                          </a:solidFill>
                          <a:latin typeface="Calibri" pitchFamily="34" charset="0"/>
                          <a:ea typeface="+mn-ea"/>
                          <a:cs typeface="Calibri" pitchFamily="34" charset="0"/>
                        </a:rPr>
                        <a:t>Final File Format</a:t>
                      </a:r>
                    </a:p>
                  </a:txBody>
                  <a:tcPr/>
                </a:tc>
              </a:tr>
            </a:tbl>
          </a:graphicData>
        </a:graphic>
      </p:graphicFrame>
      <p:sp>
        <p:nvSpPr>
          <p:cNvPr id="6" name="Title 1"/>
          <p:cNvSpPr txBox="1">
            <a:spLocks/>
          </p:cNvSpPr>
          <p:nvPr/>
        </p:nvSpPr>
        <p:spPr>
          <a:xfrm>
            <a:off x="107504" y="116632"/>
            <a:ext cx="8964488" cy="452568"/>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lang="en-US" sz="40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r>
              <a:rPr lang="en-GB" sz="2800" dirty="0" smtClean="0"/>
              <a:t>P3.6 - Create graphics – </a:t>
            </a:r>
            <a:r>
              <a:rPr lang="fr-FR" sz="2800" dirty="0" smtClean="0"/>
              <a:t>Optimisation and File formats</a:t>
            </a:r>
            <a:endParaRPr lang="en-GB" sz="2800" dirty="0"/>
          </a:p>
        </p:txBody>
      </p:sp>
    </p:spTree>
    <p:extLst>
      <p:ext uri="{BB962C8B-B14F-4D97-AF65-F5344CB8AC3E}">
        <p14:creationId xmlns:p14="http://schemas.microsoft.com/office/powerpoint/2010/main" val="91952069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2" val="10a1588ba575996fedb66840db4a557f52d06bf4"/>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a:themeElements>
    <a:clrScheme name="Enderoth">
      <a:dk1>
        <a:sysClr val="windowText" lastClr="000000"/>
      </a:dk1>
      <a:lt1>
        <a:sysClr val="window" lastClr="FFFFFF"/>
      </a:lt1>
      <a:dk2>
        <a:srgbClr val="1F497D"/>
      </a:dk2>
      <a:lt2>
        <a:srgbClr val="EEECE1"/>
      </a:lt2>
      <a:accent1>
        <a:srgbClr val="00B050"/>
      </a:accent1>
      <a:accent2>
        <a:srgbClr val="C0504D"/>
      </a:accent2>
      <a:accent3>
        <a:srgbClr val="9BBB59"/>
      </a:accent3>
      <a:accent4>
        <a:srgbClr val="C3D69B"/>
      </a:accent4>
      <a:accent5>
        <a:srgbClr val="C3D69B"/>
      </a:accent5>
      <a:accent6>
        <a:srgbClr val="F79646"/>
      </a:accent6>
      <a:hlink>
        <a:srgbClr val="0000FF"/>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Enderoth</Template>
  <TotalTime>11442</TotalTime>
  <Words>3425</Words>
  <Application>Microsoft Office PowerPoint</Application>
  <PresentationFormat>On-screen Show (4:3)</PresentationFormat>
  <Paragraphs>123</Paragraphs>
  <Slides>14</Slides>
  <Notes>7</Notes>
  <HiddenSlides>1</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Enderoth</vt:lpstr>
      <vt:lpstr>Unit 31 – Digital Graphics For Interactive Media</vt:lpstr>
      <vt:lpstr> Unit 31 Scenario</vt:lpstr>
      <vt:lpstr>LO1 - Assessment Criteria</vt:lpstr>
      <vt:lpstr>Assessment Criteria P3 and D3</vt:lpstr>
      <vt:lpstr>P3.1 - Create graphics - Sourcing</vt:lpstr>
      <vt:lpstr>P3.1 - Create graphics - Creating</vt:lpstr>
      <vt:lpstr>P3.1 - Create graphics - Creating</vt:lpstr>
      <vt:lpstr>PowerPoint Presentation</vt:lpstr>
      <vt:lpstr>PowerPoint Presentation</vt:lpstr>
      <vt:lpstr>PowerPoint Presentation</vt:lpstr>
      <vt:lpstr>P3.8 - Industry practice – Self Reflection</vt:lpstr>
      <vt:lpstr>P3.8 - Industry practice – File and Time Management</vt:lpstr>
      <vt:lpstr>P3.8 - Industry practice – Life Cycle and Reviewing </vt:lpstr>
      <vt:lpstr> Assessment Tasks</vt:lpstr>
    </vt:vector>
  </TitlesOfParts>
  <Company>Brooke Weston CTC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01 - Communication and Employability Skills in IT</dc:title>
  <dc:subject>Level 3 - ICT</dc:subject>
  <dc:creator>kpa</dc:creator>
  <cp:lastModifiedBy>Stephen Rafferty</cp:lastModifiedBy>
  <cp:revision>339</cp:revision>
  <cp:lastPrinted>2013-11-14T08:02:55Z</cp:lastPrinted>
  <dcterms:created xsi:type="dcterms:W3CDTF">2008-08-20T08:55:34Z</dcterms:created>
  <dcterms:modified xsi:type="dcterms:W3CDTF">2014-08-29T09:25:49Z</dcterms:modified>
  <cp:category>Unit 05</cp:category>
</cp:coreProperties>
</file>